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233F"/>
    <a:srgbClr val="136A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52" autoAdjust="0"/>
    <p:restoredTop sz="96807" autoAdjust="0"/>
  </p:normalViewPr>
  <p:slideViewPr>
    <p:cSldViewPr snapToGrid="0">
      <p:cViewPr varScale="1">
        <p:scale>
          <a:sx n="79" d="100"/>
          <a:sy n="79" d="100"/>
        </p:scale>
        <p:origin x="302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F22279-3EC1-4727-89A8-C39A6DECDE57}"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67A906-4A01-4A6D-BD77-7C1C22C935DD}" type="slidenum">
              <a:rPr lang="en-GB" smtClean="0"/>
              <a:t>‹#›</a:t>
            </a:fld>
            <a:endParaRPr lang="en-GB"/>
          </a:p>
        </p:txBody>
      </p:sp>
    </p:spTree>
    <p:extLst>
      <p:ext uri="{BB962C8B-B14F-4D97-AF65-F5344CB8AC3E}">
        <p14:creationId xmlns:p14="http://schemas.microsoft.com/office/powerpoint/2010/main" val="4210451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F22279-3EC1-4727-89A8-C39A6DECDE57}"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67A906-4A01-4A6D-BD77-7C1C22C935DD}" type="slidenum">
              <a:rPr lang="en-GB" smtClean="0"/>
              <a:t>‹#›</a:t>
            </a:fld>
            <a:endParaRPr lang="en-GB"/>
          </a:p>
        </p:txBody>
      </p:sp>
    </p:spTree>
    <p:extLst>
      <p:ext uri="{BB962C8B-B14F-4D97-AF65-F5344CB8AC3E}">
        <p14:creationId xmlns:p14="http://schemas.microsoft.com/office/powerpoint/2010/main" val="301770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F22279-3EC1-4727-89A8-C39A6DECDE57}"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67A906-4A01-4A6D-BD77-7C1C22C935DD}" type="slidenum">
              <a:rPr lang="en-GB" smtClean="0"/>
              <a:t>‹#›</a:t>
            </a:fld>
            <a:endParaRPr lang="en-GB"/>
          </a:p>
        </p:txBody>
      </p:sp>
    </p:spTree>
    <p:extLst>
      <p:ext uri="{BB962C8B-B14F-4D97-AF65-F5344CB8AC3E}">
        <p14:creationId xmlns:p14="http://schemas.microsoft.com/office/powerpoint/2010/main" val="953080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F22279-3EC1-4727-89A8-C39A6DECDE57}"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67A906-4A01-4A6D-BD77-7C1C22C935DD}" type="slidenum">
              <a:rPr lang="en-GB" smtClean="0"/>
              <a:t>‹#›</a:t>
            </a:fld>
            <a:endParaRPr lang="en-GB"/>
          </a:p>
        </p:txBody>
      </p:sp>
    </p:spTree>
    <p:extLst>
      <p:ext uri="{BB962C8B-B14F-4D97-AF65-F5344CB8AC3E}">
        <p14:creationId xmlns:p14="http://schemas.microsoft.com/office/powerpoint/2010/main" val="2889314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F22279-3EC1-4727-89A8-C39A6DECDE57}"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67A906-4A01-4A6D-BD77-7C1C22C935DD}" type="slidenum">
              <a:rPr lang="en-GB" smtClean="0"/>
              <a:t>‹#›</a:t>
            </a:fld>
            <a:endParaRPr lang="en-GB"/>
          </a:p>
        </p:txBody>
      </p:sp>
    </p:spTree>
    <p:extLst>
      <p:ext uri="{BB962C8B-B14F-4D97-AF65-F5344CB8AC3E}">
        <p14:creationId xmlns:p14="http://schemas.microsoft.com/office/powerpoint/2010/main" val="1715947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F22279-3EC1-4727-89A8-C39A6DECDE57}" type="datetimeFigureOut">
              <a:rPr lang="en-GB" smtClean="0"/>
              <a:t>08/01/2025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67A906-4A01-4A6D-BD77-7C1C22C935DD}" type="slidenum">
              <a:rPr lang="en-GB" smtClean="0"/>
              <a:t>‹#›</a:t>
            </a:fld>
            <a:endParaRPr lang="en-GB"/>
          </a:p>
        </p:txBody>
      </p:sp>
    </p:spTree>
    <p:extLst>
      <p:ext uri="{BB962C8B-B14F-4D97-AF65-F5344CB8AC3E}">
        <p14:creationId xmlns:p14="http://schemas.microsoft.com/office/powerpoint/2010/main" val="3932033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F22279-3EC1-4727-89A8-C39A6DECDE57}" type="datetimeFigureOut">
              <a:rPr lang="en-GB" smtClean="0"/>
              <a:t>08/01/2025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67A906-4A01-4A6D-BD77-7C1C22C935DD}" type="slidenum">
              <a:rPr lang="en-GB" smtClean="0"/>
              <a:t>‹#›</a:t>
            </a:fld>
            <a:endParaRPr lang="en-GB"/>
          </a:p>
        </p:txBody>
      </p:sp>
    </p:spTree>
    <p:extLst>
      <p:ext uri="{BB962C8B-B14F-4D97-AF65-F5344CB8AC3E}">
        <p14:creationId xmlns:p14="http://schemas.microsoft.com/office/powerpoint/2010/main" val="341270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F22279-3EC1-4727-89A8-C39A6DECDE57}" type="datetimeFigureOut">
              <a:rPr lang="en-GB" smtClean="0"/>
              <a:t>08/01/2025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67A906-4A01-4A6D-BD77-7C1C22C935DD}" type="slidenum">
              <a:rPr lang="en-GB" smtClean="0"/>
              <a:t>‹#›</a:t>
            </a:fld>
            <a:endParaRPr lang="en-GB"/>
          </a:p>
        </p:txBody>
      </p:sp>
    </p:spTree>
    <p:extLst>
      <p:ext uri="{BB962C8B-B14F-4D97-AF65-F5344CB8AC3E}">
        <p14:creationId xmlns:p14="http://schemas.microsoft.com/office/powerpoint/2010/main" val="526386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F22279-3EC1-4727-89A8-C39A6DECDE57}" type="datetimeFigureOut">
              <a:rPr lang="en-GB" smtClean="0"/>
              <a:t>08/01/2025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67A906-4A01-4A6D-BD77-7C1C22C935DD}" type="slidenum">
              <a:rPr lang="en-GB" smtClean="0"/>
              <a:t>‹#›</a:t>
            </a:fld>
            <a:endParaRPr lang="en-GB"/>
          </a:p>
        </p:txBody>
      </p:sp>
    </p:spTree>
    <p:extLst>
      <p:ext uri="{BB962C8B-B14F-4D97-AF65-F5344CB8AC3E}">
        <p14:creationId xmlns:p14="http://schemas.microsoft.com/office/powerpoint/2010/main" val="2792943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6F22279-3EC1-4727-89A8-C39A6DECDE57}" type="datetimeFigureOut">
              <a:rPr lang="en-GB" smtClean="0"/>
              <a:t>08/01/2025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67A906-4A01-4A6D-BD77-7C1C22C935DD}" type="slidenum">
              <a:rPr lang="en-GB" smtClean="0"/>
              <a:t>‹#›</a:t>
            </a:fld>
            <a:endParaRPr lang="en-GB"/>
          </a:p>
        </p:txBody>
      </p:sp>
    </p:spTree>
    <p:extLst>
      <p:ext uri="{BB962C8B-B14F-4D97-AF65-F5344CB8AC3E}">
        <p14:creationId xmlns:p14="http://schemas.microsoft.com/office/powerpoint/2010/main" val="1698592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6F22279-3EC1-4727-89A8-C39A6DECDE57}" type="datetimeFigureOut">
              <a:rPr lang="en-GB" smtClean="0"/>
              <a:t>08/01/2025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67A906-4A01-4A6D-BD77-7C1C22C935DD}" type="slidenum">
              <a:rPr lang="en-GB" smtClean="0"/>
              <a:t>‹#›</a:t>
            </a:fld>
            <a:endParaRPr lang="en-GB"/>
          </a:p>
        </p:txBody>
      </p:sp>
    </p:spTree>
    <p:extLst>
      <p:ext uri="{BB962C8B-B14F-4D97-AF65-F5344CB8AC3E}">
        <p14:creationId xmlns:p14="http://schemas.microsoft.com/office/powerpoint/2010/main" val="3159088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26F22279-3EC1-4727-89A8-C39A6DECDE57}" type="datetimeFigureOut">
              <a:rPr lang="en-GB" smtClean="0"/>
              <a:t>08/01/2025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8C67A906-4A01-4A6D-BD77-7C1C22C935DD}" type="slidenum">
              <a:rPr lang="en-GB" smtClean="0"/>
              <a:t>‹#›</a:t>
            </a:fld>
            <a:endParaRPr lang="en-GB"/>
          </a:p>
        </p:txBody>
      </p:sp>
    </p:spTree>
    <p:extLst>
      <p:ext uri="{BB962C8B-B14F-4D97-AF65-F5344CB8AC3E}">
        <p14:creationId xmlns:p14="http://schemas.microsoft.com/office/powerpoint/2010/main" val="34252813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A young students in a science class&#10;&#10;Description automatically generated with medium confidence">
            <a:extLst>
              <a:ext uri="{FF2B5EF4-FFF2-40B4-BE49-F238E27FC236}">
                <a16:creationId xmlns:a16="http://schemas.microsoft.com/office/drawing/2014/main" id="{FCF505AB-A6FD-372B-2A55-D2F59D02EE9B}"/>
              </a:ext>
            </a:extLst>
          </p:cNvPr>
          <p:cNvPicPr>
            <a:picLocks noChangeAspect="1"/>
          </p:cNvPicPr>
          <p:nvPr/>
        </p:nvPicPr>
        <p:blipFill rotWithShape="1">
          <a:blip r:embed="rId2">
            <a:extLst>
              <a:ext uri="{28A0092B-C50C-407E-A947-70E740481C1C}">
                <a14:useLocalDpi xmlns:a14="http://schemas.microsoft.com/office/drawing/2010/main" val="0"/>
              </a:ext>
            </a:extLst>
          </a:blip>
          <a:srcRect t="4438" b="18633"/>
          <a:stretch/>
        </p:blipFill>
        <p:spPr>
          <a:xfrm>
            <a:off x="2334126" y="-8872"/>
            <a:ext cx="4538205" cy="2323447"/>
          </a:xfrm>
          <a:prstGeom prst="rect">
            <a:avLst/>
          </a:prstGeom>
        </p:spPr>
      </p:pic>
      <p:graphicFrame>
        <p:nvGraphicFramePr>
          <p:cNvPr id="4" name="Object 3">
            <a:extLst>
              <a:ext uri="{FF2B5EF4-FFF2-40B4-BE49-F238E27FC236}">
                <a16:creationId xmlns:a16="http://schemas.microsoft.com/office/drawing/2014/main" id="{812A543E-EF9A-D6D3-7193-22A74A0DD6D4}"/>
              </a:ext>
            </a:extLst>
          </p:cNvPr>
          <p:cNvGraphicFramePr>
            <a:graphicFrameLocks noChangeAspect="1"/>
          </p:cNvGraphicFramePr>
          <p:nvPr>
            <p:extLst>
              <p:ext uri="{D42A27DB-BD31-4B8C-83A1-F6EECF244321}">
                <p14:modId xmlns:p14="http://schemas.microsoft.com/office/powerpoint/2010/main" val="3354810635"/>
              </p:ext>
            </p:extLst>
          </p:nvPr>
        </p:nvGraphicFramePr>
        <p:xfrm>
          <a:off x="0" y="-8871"/>
          <a:ext cx="2334126" cy="9914871"/>
        </p:xfrm>
        <a:graphic>
          <a:graphicData uri="http://schemas.openxmlformats.org/presentationml/2006/ole">
            <mc:AlternateContent xmlns:mc="http://schemas.openxmlformats.org/markup-compatibility/2006">
              <mc:Choice xmlns:v="urn:schemas-microsoft-com:vml" Requires="v">
                <p:oleObj r:id="rId3" imgW="2429493" imgH="10322101" progId="">
                  <p:embed/>
                </p:oleObj>
              </mc:Choice>
              <mc:Fallback>
                <p:oleObj r:id="rId3" imgW="2429493" imgH="10322101" progId="">
                  <p:embed/>
                  <p:pic>
                    <p:nvPicPr>
                      <p:cNvPr id="4" name="Object 3">
                        <a:extLst>
                          <a:ext uri="{FF2B5EF4-FFF2-40B4-BE49-F238E27FC236}">
                            <a16:creationId xmlns:a16="http://schemas.microsoft.com/office/drawing/2014/main" id="{812A543E-EF9A-D6D3-7193-22A74A0DD6D4}"/>
                          </a:ext>
                        </a:extLst>
                      </p:cNvPr>
                      <p:cNvPicPr/>
                      <p:nvPr/>
                    </p:nvPicPr>
                    <p:blipFill>
                      <a:blip r:embed="rId4"/>
                      <a:stretch>
                        <a:fillRect/>
                      </a:stretch>
                    </p:blipFill>
                    <p:spPr>
                      <a:xfrm>
                        <a:off x="0" y="-8871"/>
                        <a:ext cx="2334126" cy="9914871"/>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337D28A3-5AE0-0F8E-D989-0B61A6C39C59}"/>
              </a:ext>
            </a:extLst>
          </p:cNvPr>
          <p:cNvSpPr/>
          <p:nvPr/>
        </p:nvSpPr>
        <p:spPr>
          <a:xfrm>
            <a:off x="0" y="9163050"/>
            <a:ext cx="6858000" cy="742950"/>
          </a:xfrm>
          <a:prstGeom prst="rect">
            <a:avLst/>
          </a:prstGeom>
          <a:solidFill>
            <a:srgbClr val="136A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B628E0B-DEB3-2534-5ADB-8A01443996DF}"/>
              </a:ext>
            </a:extLst>
          </p:cNvPr>
          <p:cNvSpPr txBox="1"/>
          <p:nvPr/>
        </p:nvSpPr>
        <p:spPr>
          <a:xfrm>
            <a:off x="114300" y="9249276"/>
            <a:ext cx="6619876" cy="584775"/>
          </a:xfrm>
          <a:prstGeom prst="rect">
            <a:avLst/>
          </a:prstGeom>
          <a:noFill/>
        </p:spPr>
        <p:txBody>
          <a:bodyPr wrap="square" rtlCol="0">
            <a:spAutoFit/>
          </a:bodyPr>
          <a:lstStyle/>
          <a:p>
            <a:pPr algn="just"/>
            <a:r>
              <a:rPr lang="en-GB" sz="800" b="1" dirty="0">
                <a:solidFill>
                  <a:schemeClr val="bg1"/>
                </a:solidFill>
                <a:latin typeface="Calibri" panose="020F0502020204030204" pitchFamily="34" charset="0"/>
                <a:cs typeface="Calibri" panose="020F0502020204030204" pitchFamily="34" charset="0"/>
              </a:rPr>
              <a:t>Bishop Hogarth Catholic Education Trust is committed to safeguarding and promoting the welfare of children and young people and expects all staff and volunteers to share this commitment. This post will be subject to a satisfactory Enhanced Disclosure and Barring Service check. The school will consider carrying out an online search as part of the due diligence on shortlisted candidates. As an employee of Bishop Hogarth Catholic Education Trust you may work from time to time in one or more of our Academies.</a:t>
            </a:r>
          </a:p>
        </p:txBody>
      </p:sp>
      <p:sp>
        <p:nvSpPr>
          <p:cNvPr id="10" name="Rectangle 9">
            <a:extLst>
              <a:ext uri="{FF2B5EF4-FFF2-40B4-BE49-F238E27FC236}">
                <a16:creationId xmlns:a16="http://schemas.microsoft.com/office/drawing/2014/main" id="{509821C1-448F-D2E6-78BA-975537FD7C3A}"/>
              </a:ext>
            </a:extLst>
          </p:cNvPr>
          <p:cNvSpPr/>
          <p:nvPr/>
        </p:nvSpPr>
        <p:spPr>
          <a:xfrm>
            <a:off x="0" y="1986259"/>
            <a:ext cx="6858000" cy="528341"/>
          </a:xfrm>
          <a:prstGeom prst="rect">
            <a:avLst/>
          </a:prstGeom>
          <a:solidFill>
            <a:srgbClr val="136A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A1C917E-CB0C-CFA8-DE93-144F7A3DB13A}"/>
              </a:ext>
            </a:extLst>
          </p:cNvPr>
          <p:cNvSpPr txBox="1"/>
          <p:nvPr/>
        </p:nvSpPr>
        <p:spPr>
          <a:xfrm>
            <a:off x="0" y="2071784"/>
            <a:ext cx="6858000" cy="400110"/>
          </a:xfrm>
          <a:prstGeom prst="rect">
            <a:avLst/>
          </a:prstGeom>
          <a:noFill/>
        </p:spPr>
        <p:txBody>
          <a:bodyPr wrap="square" rtlCol="0" anchor="ctr">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COVER SUPERVISOR </a:t>
            </a:r>
          </a:p>
        </p:txBody>
      </p:sp>
      <p:sp>
        <p:nvSpPr>
          <p:cNvPr id="14" name="TextBox 13">
            <a:extLst>
              <a:ext uri="{FF2B5EF4-FFF2-40B4-BE49-F238E27FC236}">
                <a16:creationId xmlns:a16="http://schemas.microsoft.com/office/drawing/2014/main" id="{8A8FCF1A-EE1F-55AF-E1E2-0E30BC0C7EC3}"/>
              </a:ext>
            </a:extLst>
          </p:cNvPr>
          <p:cNvSpPr txBox="1"/>
          <p:nvPr/>
        </p:nvSpPr>
        <p:spPr>
          <a:xfrm>
            <a:off x="114300" y="2619375"/>
            <a:ext cx="2085975" cy="5180970"/>
          </a:xfrm>
          <a:prstGeom prst="rect">
            <a:avLst/>
          </a:prstGeom>
          <a:noFill/>
        </p:spPr>
        <p:txBody>
          <a:bodyPr wrap="square" rtlCol="0">
            <a:spAutoFit/>
          </a:bodyPr>
          <a:lstStyle/>
          <a:p>
            <a:pPr algn="ctr">
              <a:lnSpc>
                <a:spcPct val="107000"/>
              </a:lnSpc>
              <a:spcAft>
                <a:spcPts val="800"/>
              </a:spcAft>
            </a:pPr>
            <a:r>
              <a:rPr lang="en-GB" sz="1800" b="1" dirty="0">
                <a:solidFill>
                  <a:srgbClr val="24275E"/>
                </a:solidFill>
                <a:effectLst/>
                <a:latin typeface="Calibri" panose="020F0502020204030204" pitchFamily="34" charset="0"/>
                <a:ea typeface="Calibri" panose="020F0502020204030204" pitchFamily="34" charset="0"/>
                <a:cs typeface="Times New Roman" panose="02020603050405020304" pitchFamily="18" charset="0"/>
              </a:rPr>
              <a:t>Cover Supervisor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800" b="1" dirty="0">
                <a:solidFill>
                  <a:srgbClr val="24275E"/>
                </a:solidFill>
                <a:effectLst/>
                <a:latin typeface="Calibri" panose="020F0502020204030204" pitchFamily="34" charset="0"/>
                <a:ea typeface="Calibri" panose="020F0502020204030204" pitchFamily="34" charset="0"/>
                <a:cs typeface="Times New Roman" panose="02020603050405020304" pitchFamily="18" charset="0"/>
              </a:rPr>
              <a:t>Grade </a:t>
            </a:r>
            <a:r>
              <a:rPr lang="en-GB" b="1" dirty="0">
                <a:solidFill>
                  <a:srgbClr val="24275E"/>
                </a:solidFill>
                <a:latin typeface="Calibri" panose="020F0502020204030204" pitchFamily="34" charset="0"/>
                <a:ea typeface="Calibri" panose="020F0502020204030204" pitchFamily="34" charset="0"/>
                <a:cs typeface="Times New Roman" panose="02020603050405020304" pitchFamily="18" charset="0"/>
              </a:rPr>
              <a:t>H</a:t>
            </a:r>
            <a:r>
              <a:rPr lang="en-GB" sz="1800" b="1" dirty="0">
                <a:solidFill>
                  <a:srgbClr val="24275E"/>
                </a:solidFill>
                <a:effectLst/>
                <a:latin typeface="Calibri" panose="020F0502020204030204" pitchFamily="34" charset="0"/>
                <a:ea typeface="Calibri" panose="020F0502020204030204" pitchFamily="34" charset="0"/>
                <a:cs typeface="Times New Roman" panose="02020603050405020304" pitchFamily="18" charset="0"/>
              </a:rPr>
              <a:t> SCP 14-17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800" b="1" dirty="0">
                <a:solidFill>
                  <a:srgbClr val="24275E"/>
                </a:solidFill>
                <a:effectLst/>
                <a:latin typeface="Calibri" panose="020F0502020204030204" pitchFamily="34" charset="0"/>
                <a:ea typeface="Calibri" panose="020F0502020204030204" pitchFamily="34" charset="0"/>
                <a:cs typeface="Times New Roman" panose="02020603050405020304" pitchFamily="18" charset="0"/>
              </a:rPr>
              <a:t>£</a:t>
            </a:r>
            <a:r>
              <a:rPr lang="en-GB" b="1" dirty="0">
                <a:solidFill>
                  <a:srgbClr val="24275E"/>
                </a:solidFill>
                <a:latin typeface="Calibri" panose="020F0502020204030204" pitchFamily="34" charset="0"/>
                <a:ea typeface="Calibri" panose="020F0502020204030204" pitchFamily="34" charset="0"/>
                <a:cs typeface="Times New Roman" panose="02020603050405020304" pitchFamily="18" charset="0"/>
              </a:rPr>
              <a:t>24,729</a:t>
            </a:r>
            <a:r>
              <a:rPr lang="en-GB" sz="1800" b="1" dirty="0">
                <a:solidFill>
                  <a:srgbClr val="24275E"/>
                </a:solidFill>
                <a:effectLst/>
                <a:latin typeface="Calibri" panose="020F0502020204030204" pitchFamily="34" charset="0"/>
                <a:ea typeface="Calibri" panose="020F0502020204030204" pitchFamily="34" charset="0"/>
                <a:cs typeface="Times New Roman" panose="02020603050405020304" pitchFamily="18" charset="0"/>
              </a:rPr>
              <a:t> - £</a:t>
            </a:r>
            <a:r>
              <a:rPr lang="en-GB" b="1" dirty="0">
                <a:solidFill>
                  <a:srgbClr val="24275E"/>
                </a:solidFill>
                <a:latin typeface="Calibri" panose="020F0502020204030204" pitchFamily="34" charset="0"/>
                <a:ea typeface="Calibri" panose="020F0502020204030204" pitchFamily="34" charset="0"/>
                <a:cs typeface="Times New Roman" panose="02020603050405020304" pitchFamily="18" charset="0"/>
              </a:rPr>
              <a:t>26,558</a:t>
            </a:r>
            <a:r>
              <a:rPr lang="en-GB" sz="1800" b="1" dirty="0">
                <a:solidFill>
                  <a:srgbClr val="24275E"/>
                </a:solidFill>
                <a:effectLst/>
                <a:latin typeface="Calibri" panose="020F0502020204030204" pitchFamily="34" charset="0"/>
                <a:ea typeface="Calibri" panose="020F0502020204030204" pitchFamily="34" charset="0"/>
                <a:cs typeface="Times New Roman" panose="02020603050405020304" pitchFamily="18" charset="0"/>
              </a:rPr>
              <a:t> pro rata</a:t>
            </a:r>
            <a:endParaRPr lang="en-GB"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400" dirty="0">
                <a:solidFill>
                  <a:srgbClr val="24275E"/>
                </a:solidFill>
                <a:effectLst/>
                <a:latin typeface="Calibri" panose="020F0502020204030204" pitchFamily="34" charset="0"/>
                <a:ea typeface="Calibri" panose="020F0502020204030204" pitchFamily="34" charset="0"/>
                <a:cs typeface="Times New Roman" panose="02020603050405020304" pitchFamily="18" charset="0"/>
              </a:rPr>
              <a:t>(FTE £</a:t>
            </a:r>
            <a:r>
              <a:rPr lang="en-GB" sz="1400" dirty="0">
                <a:solidFill>
                  <a:srgbClr val="24275E"/>
                </a:solidFill>
                <a:latin typeface="Calibri" panose="020F0502020204030204" pitchFamily="34" charset="0"/>
                <a:ea typeface="Calibri" panose="020F0502020204030204" pitchFamily="34" charset="0"/>
                <a:cs typeface="Times New Roman" panose="02020603050405020304" pitchFamily="18" charset="0"/>
              </a:rPr>
              <a:t>28,729 -£30,061</a:t>
            </a:r>
            <a:r>
              <a:rPr lang="en-GB" sz="1400" dirty="0">
                <a:solidFill>
                  <a:srgbClr val="24275E"/>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b="1" dirty="0">
                <a:solidFill>
                  <a:srgbClr val="24275E"/>
                </a:solidFill>
                <a:latin typeface="Calibri" panose="020F0502020204030204" pitchFamily="34" charset="0"/>
                <a:ea typeface="Calibri" panose="020F0502020204030204" pitchFamily="34" charset="0"/>
                <a:cs typeface="Times New Roman" panose="02020603050405020304" pitchFamily="18" charset="0"/>
              </a:rPr>
              <a:t>37 </a:t>
            </a:r>
            <a:r>
              <a:rPr lang="en-GB" sz="1800" b="1" dirty="0">
                <a:solidFill>
                  <a:srgbClr val="24275E"/>
                </a:solidFill>
                <a:effectLst/>
                <a:latin typeface="Calibri" panose="020F0502020204030204" pitchFamily="34" charset="0"/>
                <a:ea typeface="Calibri" panose="020F0502020204030204" pitchFamily="34" charset="0"/>
                <a:cs typeface="Times New Roman" panose="02020603050405020304" pitchFamily="18" charset="0"/>
              </a:rPr>
              <a:t>hours per week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800" b="1" dirty="0">
                <a:solidFill>
                  <a:srgbClr val="24275E"/>
                </a:solidFill>
                <a:effectLst/>
                <a:latin typeface="Calibri" panose="020F0502020204030204" pitchFamily="34" charset="0"/>
                <a:ea typeface="Calibri" panose="020F0502020204030204" pitchFamily="34" charset="0"/>
                <a:cs typeface="Times New Roman" panose="02020603050405020304" pitchFamily="18" charset="0"/>
              </a:rPr>
              <a:t>Term time plus 5 days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800" dirty="0">
                <a:solidFill>
                  <a:srgbClr val="24275E"/>
                </a:solidFill>
                <a:effectLst/>
                <a:latin typeface="Calibri" panose="020F0502020204030204" pitchFamily="34" charset="0"/>
                <a:ea typeface="Calibri" panose="020F0502020204030204" pitchFamily="34" charset="0"/>
                <a:cs typeface="Times New Roman" panose="02020603050405020304" pitchFamily="18" charset="0"/>
              </a:rPr>
              <a:t>Permanent: To start as soon as possible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800" dirty="0">
                <a:solidFill>
                  <a:srgbClr val="24275E"/>
                </a:solidFill>
                <a:effectLst/>
                <a:latin typeface="Calibri" panose="020F0502020204030204" pitchFamily="34" charset="0"/>
                <a:ea typeface="Calibri" panose="020F0502020204030204" pitchFamily="34" charset="0"/>
                <a:cs typeface="Times New Roman" panose="02020603050405020304" pitchFamily="18" charset="0"/>
              </a:rPr>
              <a:t>Closing Date: Wednesday 15</a:t>
            </a:r>
            <a:r>
              <a:rPr lang="en-GB" sz="1800" baseline="30000" dirty="0">
                <a:solidFill>
                  <a:srgbClr val="24275E"/>
                </a:solidFill>
                <a:effectLst/>
                <a:latin typeface="Calibri" panose="020F0502020204030204" pitchFamily="34" charset="0"/>
                <a:ea typeface="Calibri" panose="020F0502020204030204" pitchFamily="34" charset="0"/>
                <a:cs typeface="Times New Roman" panose="02020603050405020304" pitchFamily="18" charset="0"/>
              </a:rPr>
              <a:t>th</a:t>
            </a:r>
            <a:r>
              <a:rPr lang="en-GB" sz="1800" dirty="0">
                <a:solidFill>
                  <a:srgbClr val="24275E"/>
                </a:solidFill>
                <a:effectLst/>
                <a:latin typeface="Calibri" panose="020F0502020204030204" pitchFamily="34" charset="0"/>
                <a:ea typeface="Calibri" panose="020F0502020204030204" pitchFamily="34" charset="0"/>
                <a:cs typeface="Times New Roman" panose="02020603050405020304" pitchFamily="18" charset="0"/>
              </a:rPr>
              <a:t> January 2025 </a:t>
            </a:r>
            <a:r>
              <a:rPr lang="en-GB" dirty="0">
                <a:solidFill>
                  <a:srgbClr val="24275E"/>
                </a:solidFill>
                <a:latin typeface="Calibri" panose="020F0502020204030204" pitchFamily="34" charset="0"/>
                <a:ea typeface="Calibri" panose="020F0502020204030204" pitchFamily="34" charset="0"/>
                <a:cs typeface="Times New Roman" panose="02020603050405020304" pitchFamily="18" charset="0"/>
              </a:rPr>
              <a:t>at 5.00pm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200" b="1" dirty="0">
              <a:solidFill>
                <a:srgbClr val="082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3AFD12DA-5763-8678-4797-0E2B5BD836B2}"/>
              </a:ext>
            </a:extLst>
          </p:cNvPr>
          <p:cNvSpPr txBox="1"/>
          <p:nvPr/>
        </p:nvSpPr>
        <p:spPr>
          <a:xfrm>
            <a:off x="2438400" y="2619375"/>
            <a:ext cx="4305300" cy="6355586"/>
          </a:xfrm>
          <a:prstGeom prst="rect">
            <a:avLst/>
          </a:prstGeom>
          <a:noFill/>
        </p:spPr>
        <p:txBody>
          <a:bodyPr wrap="square" rtlCol="0">
            <a:spAutoFit/>
          </a:bodyPr>
          <a:lstStyle/>
          <a:p>
            <a:r>
              <a:rPr lang="en-GB" sz="1100" b="1" dirty="0">
                <a:latin typeface="Calibri" panose="020F0502020204030204" pitchFamily="34" charset="0"/>
                <a:cs typeface="Calibri" panose="020F0502020204030204" pitchFamily="34" charset="0"/>
              </a:rPr>
              <a:t>St Michael’s Catholic Academy is a warmly welcoming and inclusive community with a determination to achieve the highest standards. We seek a passionate and committed Cover Supervisor.</a:t>
            </a:r>
          </a:p>
          <a:p>
            <a:endParaRPr lang="en-GB" sz="1100" b="1" dirty="0">
              <a:latin typeface="Calibri" panose="020F0502020204030204" pitchFamily="34" charset="0"/>
              <a:cs typeface="Calibri" panose="020F0502020204030204" pitchFamily="34" charset="0"/>
            </a:endParaRPr>
          </a:p>
          <a:p>
            <a:r>
              <a:rPr lang="en-GB" sz="1100" b="1" dirty="0">
                <a:latin typeface="Calibri" panose="020F0502020204030204" pitchFamily="34" charset="0"/>
                <a:cs typeface="Calibri" panose="020F0502020204030204" pitchFamily="34" charset="0"/>
              </a:rPr>
              <a:t>The successful applicant will have experience working with children in an education setting to enable vital classroom support to our students.</a:t>
            </a:r>
          </a:p>
          <a:p>
            <a:endParaRPr lang="en-GB" sz="1100" b="1" dirty="0">
              <a:latin typeface="Calibri" panose="020F0502020204030204" pitchFamily="34" charset="0"/>
              <a:cs typeface="Calibri" panose="020F0502020204030204" pitchFamily="34" charset="0"/>
            </a:endParaRPr>
          </a:p>
          <a:p>
            <a:r>
              <a:rPr lang="en-GB" sz="1100" b="1" dirty="0">
                <a:latin typeface="Calibri" panose="020F0502020204030204" pitchFamily="34" charset="0"/>
                <a:cs typeface="Calibri" panose="020F0502020204030204" pitchFamily="34" charset="0"/>
              </a:rPr>
              <a:t>The successful candidate will have:</a:t>
            </a:r>
          </a:p>
          <a:p>
            <a:endParaRPr lang="en-GB" sz="1100" b="1" dirty="0">
              <a:latin typeface="Calibri" panose="020F0502020204030204" pitchFamily="34" charset="0"/>
              <a:cs typeface="Calibri" panose="020F0502020204030204" pitchFamily="34" charset="0"/>
            </a:endParaRPr>
          </a:p>
          <a:p>
            <a:r>
              <a:rPr lang="en-GB" sz="1100" b="1" dirty="0">
                <a:latin typeface="Calibri" panose="020F0502020204030204" pitchFamily="34" charset="0"/>
                <a:cs typeface="Calibri" panose="020F0502020204030204" pitchFamily="34" charset="0"/>
              </a:rPr>
              <a:t>•	High standards and expectations of all children</a:t>
            </a:r>
          </a:p>
          <a:p>
            <a:r>
              <a:rPr lang="en-GB" sz="1100" b="1" dirty="0">
                <a:latin typeface="Calibri" panose="020F0502020204030204" pitchFamily="34" charset="0"/>
                <a:cs typeface="Calibri" panose="020F0502020204030204" pitchFamily="34" charset="0"/>
              </a:rPr>
              <a:t>•	Enthusiasm and be a role model to students</a:t>
            </a:r>
          </a:p>
          <a:p>
            <a:r>
              <a:rPr lang="en-GB" sz="1100" b="1" dirty="0">
                <a:latin typeface="Calibri" panose="020F0502020204030204" pitchFamily="34" charset="0"/>
                <a:cs typeface="Calibri" panose="020F0502020204030204" pitchFamily="34" charset="0"/>
              </a:rPr>
              <a:t>•	Good communication and interpersonal skills</a:t>
            </a:r>
          </a:p>
          <a:p>
            <a:r>
              <a:rPr lang="en-GB" sz="1100" b="1" dirty="0">
                <a:latin typeface="Calibri" panose="020F0502020204030204" pitchFamily="34" charset="0"/>
                <a:cs typeface="Calibri" panose="020F0502020204030204" pitchFamily="34" charset="0"/>
              </a:rPr>
              <a:t>•	Flexible approach to meet the cover and student demand</a:t>
            </a:r>
          </a:p>
          <a:p>
            <a:r>
              <a:rPr lang="en-GB" sz="1100" b="1" dirty="0">
                <a:latin typeface="Calibri" panose="020F0502020204030204" pitchFamily="34" charset="0"/>
                <a:cs typeface="Calibri" panose="020F0502020204030204" pitchFamily="34" charset="0"/>
              </a:rPr>
              <a:t>•	Reliable and trustworthy attitude</a:t>
            </a:r>
          </a:p>
          <a:p>
            <a:endParaRPr lang="en-GB" sz="1100" b="1" dirty="0">
              <a:latin typeface="Calibri" panose="020F0502020204030204" pitchFamily="34" charset="0"/>
              <a:cs typeface="Calibri" panose="020F0502020204030204" pitchFamily="34" charset="0"/>
            </a:endParaRPr>
          </a:p>
          <a:p>
            <a:r>
              <a:rPr lang="en-GB" sz="1100" b="1" dirty="0">
                <a:latin typeface="Calibri" panose="020F0502020204030204" pitchFamily="34" charset="0"/>
                <a:cs typeface="Calibri" panose="020F0502020204030204" pitchFamily="34" charset="0"/>
              </a:rPr>
              <a:t>You will be required to cover Teachers lessons for periods of absence and leave. When not deployed to the classroom duties will be directed to work with the Learning Support Team. </a:t>
            </a:r>
          </a:p>
          <a:p>
            <a:endParaRPr lang="en-GB" sz="1100" b="1" dirty="0">
              <a:latin typeface="Calibri" panose="020F0502020204030204" pitchFamily="34" charset="0"/>
              <a:cs typeface="Calibri" panose="020F0502020204030204" pitchFamily="34" charset="0"/>
            </a:endParaRPr>
          </a:p>
          <a:p>
            <a:r>
              <a:rPr lang="en-GB" sz="1100" b="1" dirty="0">
                <a:latin typeface="Calibri" panose="020F0502020204030204" pitchFamily="34" charset="0"/>
                <a:cs typeface="Calibri" panose="020F0502020204030204" pitchFamily="34" charset="0"/>
              </a:rPr>
              <a:t>A good level of English and Maths is essential as well as the ability to engage effectively with children, staff and parents to develop professional relationships.</a:t>
            </a:r>
          </a:p>
          <a:p>
            <a:endParaRPr lang="en-GB" sz="1100" b="1" dirty="0">
              <a:latin typeface="Calibri" panose="020F0502020204030204" pitchFamily="34" charset="0"/>
              <a:cs typeface="Calibri" panose="020F0502020204030204" pitchFamily="34" charset="0"/>
            </a:endParaRPr>
          </a:p>
          <a:p>
            <a:r>
              <a:rPr lang="en-GB" sz="1100" b="1" dirty="0">
                <a:latin typeface="Calibri" panose="020F0502020204030204" pitchFamily="34" charset="0"/>
                <a:cs typeface="Calibri" panose="020F0502020204030204" pitchFamily="34" charset="0"/>
              </a:rPr>
              <a:t>The hours of work are Monday to Friday 8.30am to 16.30 with a         30-minute lunch break. Visits to the school are welcomed. </a:t>
            </a:r>
          </a:p>
          <a:p>
            <a:endParaRPr lang="en-GB" sz="1100" b="1" dirty="0">
              <a:latin typeface="Calibri" panose="020F0502020204030204" pitchFamily="34" charset="0"/>
              <a:cs typeface="Calibri" panose="020F0502020204030204" pitchFamily="34" charset="0"/>
            </a:endParaRPr>
          </a:p>
          <a:p>
            <a:r>
              <a:rPr lang="en-GB" sz="1100" b="1" dirty="0">
                <a:latin typeface="Calibri" panose="020F0502020204030204" pitchFamily="34" charset="0"/>
                <a:cs typeface="Calibri" panose="020F0502020204030204" pitchFamily="34" charset="0"/>
              </a:rPr>
              <a:t>For further information about the post please contact Miss H Booth, Business Manager on 01642 870003. </a:t>
            </a:r>
          </a:p>
          <a:p>
            <a:endParaRPr lang="en-GB" sz="1100" b="1" dirty="0">
              <a:latin typeface="Calibri" panose="020F0502020204030204" pitchFamily="34" charset="0"/>
              <a:cs typeface="Calibri" panose="020F0502020204030204" pitchFamily="34" charset="0"/>
            </a:endParaRPr>
          </a:p>
          <a:p>
            <a:r>
              <a:rPr lang="en-GB" sz="1100" b="1" dirty="0">
                <a:latin typeface="Calibri" panose="020F0502020204030204" pitchFamily="34" charset="0"/>
                <a:cs typeface="Calibri" panose="020F0502020204030204" pitchFamily="34" charset="0"/>
              </a:rPr>
              <a:t>To download an application pack, including job description, person specification and application form, please visit our Trust website: http://www.bhcet.org.uk/vacancies or email a request to recruitment@stmichaels.bhcet.org.uk </a:t>
            </a:r>
          </a:p>
          <a:p>
            <a:endParaRPr lang="en-GB" sz="1100" b="1" dirty="0">
              <a:latin typeface="Calibri" panose="020F0502020204030204" pitchFamily="34" charset="0"/>
              <a:cs typeface="Calibri" panose="020F0502020204030204" pitchFamily="34" charset="0"/>
            </a:endParaRPr>
          </a:p>
          <a:p>
            <a:r>
              <a:rPr lang="en-GB" sz="1100" b="1" dirty="0">
                <a:latin typeface="Calibri" panose="020F0502020204030204" pitchFamily="34" charset="0"/>
                <a:cs typeface="Calibri" panose="020F0502020204030204" pitchFamily="34" charset="0"/>
              </a:rPr>
              <a:t>Completed application forms should be returned to recruitment@stmichaels.bhcet.org.uk or via post to: Miss </a:t>
            </a:r>
            <a:r>
              <a:rPr lang="en-GB" sz="1100" b="1" dirty="0" err="1">
                <a:latin typeface="Calibri" panose="020F0502020204030204" pitchFamily="34" charset="0"/>
                <a:cs typeface="Calibri" panose="020F0502020204030204" pitchFamily="34" charset="0"/>
              </a:rPr>
              <a:t>H.Booth</a:t>
            </a:r>
            <a:r>
              <a:rPr lang="en-GB" sz="1100" b="1" dirty="0">
                <a:latin typeface="Calibri" panose="020F0502020204030204" pitchFamily="34" charset="0"/>
                <a:cs typeface="Calibri" panose="020F0502020204030204" pitchFamily="34" charset="0"/>
              </a:rPr>
              <a:t>, St Michael’s Catholic Academy, Beamish Road, Billingham, TS23 3DX</a:t>
            </a:r>
          </a:p>
        </p:txBody>
      </p:sp>
      <p:pic>
        <p:nvPicPr>
          <p:cNvPr id="40" name="Picture 39" descr="A blue and yellow logo&#10;&#10;Description automatically generated">
            <a:extLst>
              <a:ext uri="{FF2B5EF4-FFF2-40B4-BE49-F238E27FC236}">
                <a16:creationId xmlns:a16="http://schemas.microsoft.com/office/drawing/2014/main" id="{E489858C-092E-4D09-35C8-6072518BFD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 y="721461"/>
            <a:ext cx="2104328" cy="784196"/>
          </a:xfrm>
          <a:prstGeom prst="rect">
            <a:avLst/>
          </a:prstGeom>
        </p:spPr>
      </p:pic>
    </p:spTree>
    <p:extLst>
      <p:ext uri="{BB962C8B-B14F-4D97-AF65-F5344CB8AC3E}">
        <p14:creationId xmlns:p14="http://schemas.microsoft.com/office/powerpoint/2010/main" val="27017311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26f58df-5a9f-4357-a05c-968bc2ddc537">
      <Terms xmlns="http://schemas.microsoft.com/office/infopath/2007/PartnerControls"/>
    </lcf76f155ced4ddcb4097134ff3c332f>
    <TaxCatchAll xmlns="bb3abc9a-33a2-426e-b635-bddb1c20efc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2A87A6E7658B74090C025EE7C6A9F8C" ma:contentTypeVersion="21" ma:contentTypeDescription="Create a new document." ma:contentTypeScope="" ma:versionID="233a093fe7316c46302281d5ce880d98">
  <xsd:schema xmlns:xsd="http://www.w3.org/2001/XMLSchema" xmlns:xs="http://www.w3.org/2001/XMLSchema" xmlns:p="http://schemas.microsoft.com/office/2006/metadata/properties" xmlns:ns2="d26f58df-5a9f-4357-a05c-968bc2ddc537" xmlns:ns3="bb3abc9a-33a2-426e-b635-bddb1c20efc4" targetNamespace="http://schemas.microsoft.com/office/2006/metadata/properties" ma:root="true" ma:fieldsID="571f8a8653508c9c7d9e5594b52b39e3" ns2:_="" ns3:_="">
    <xsd:import namespace="d26f58df-5a9f-4357-a05c-968bc2ddc537"/>
    <xsd:import namespace="bb3abc9a-33a2-426e-b635-bddb1c20ef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6f58df-5a9f-4357-a05c-968bc2ddc5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1c919f5-f631-4f93-bec3-e00ef083d9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3abc9a-33a2-426e-b635-bddb1c20efc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ac44fea-727f-49d6-adbe-7a39e1dd3df2}" ma:internalName="TaxCatchAll" ma:showField="CatchAllData" ma:web="bb3abc9a-33a2-426e-b635-bddb1c20ef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060891-3240-47DA-A9AF-F3923E49B014}">
  <ds:schemaRefs>
    <ds:schemaRef ds:uri="bb3abc9a-33a2-426e-b635-bddb1c20efc4"/>
    <ds:schemaRef ds:uri="d26f58df-5a9f-4357-a05c-968bc2ddc537"/>
    <ds:schemaRef ds:uri="http://purl.org/dc/elements/1.1/"/>
    <ds:schemaRef ds:uri="http://schemas.microsoft.com/office/2006/documentManagement/types"/>
    <ds:schemaRef ds:uri="http://purl.org/dc/dcmitype/"/>
    <ds:schemaRef ds:uri="http://schemas.microsoft.com/office/infopath/2007/PartnerControls"/>
    <ds:schemaRef ds:uri="http://www.w3.org/XML/1998/namespace"/>
    <ds:schemaRef ds:uri="http://purl.org/dc/term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1E481A1D-E5AE-40C4-9E31-5AE8ACD42A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6f58df-5a9f-4357-a05c-968bc2ddc537"/>
    <ds:schemaRef ds:uri="bb3abc9a-33a2-426e-b635-bddb1c20ef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84AB16-6776-4E3C-A5BB-B43863BF0D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407</TotalTime>
  <Words>423</Words>
  <Application>Microsoft Office PowerPoint</Application>
  <PresentationFormat>A4 Paper (210x297 mm)</PresentationFormat>
  <Paragraphs>33</Paragraphs>
  <Slides>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1</vt:i4>
      </vt:variant>
    </vt:vector>
  </HeadingPairs>
  <TitlesOfParts>
    <vt:vector size="7" baseType="lpstr">
      <vt:lpstr>Aptos</vt:lpstr>
      <vt:lpstr>Aptos Display</vt:lpstr>
      <vt:lpstr>Arial</vt:lpstr>
      <vt:lpstr>Calibri</vt:lpstr>
      <vt:lpstr>Open Sans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Cannings</dc:creator>
  <cp:lastModifiedBy>Holly Booth</cp:lastModifiedBy>
  <cp:revision>10</cp:revision>
  <dcterms:created xsi:type="dcterms:W3CDTF">2024-05-21T08:16:15Z</dcterms:created>
  <dcterms:modified xsi:type="dcterms:W3CDTF">2025-01-08T13:23:27Z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0x010100D2A87A6E7658B74090C025EE7C6A9F8C</vt:lpwstr>
  </property>
</Properties>
</file>