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233F"/>
    <a:srgbClr val="136A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72" autoAdjust="0"/>
    <p:restoredTop sz="96807" autoAdjust="0"/>
  </p:normalViewPr>
  <p:slideViewPr>
    <p:cSldViewPr snapToGrid="0">
      <p:cViewPr varScale="1">
        <p:scale>
          <a:sx n="79" d="100"/>
          <a:sy n="79" d="100"/>
        </p:scale>
        <p:origin x="30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F22279-3EC1-4727-89A8-C39A6DECDE57}"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421045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22279-3EC1-4727-89A8-C39A6DECDE57}"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301770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22279-3EC1-4727-89A8-C39A6DECDE57}"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95308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22279-3EC1-4727-89A8-C39A6DECDE57}"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288931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F22279-3EC1-4727-89A8-C39A6DECDE57}"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171594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F22279-3EC1-4727-89A8-C39A6DECDE57}"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393203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F22279-3EC1-4727-89A8-C39A6DECDE57}" type="datetimeFigureOut">
              <a:rPr lang="en-GB" smtClean="0"/>
              <a:t>02/12/2024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341270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F22279-3EC1-4727-89A8-C39A6DECDE57}"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52638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22279-3EC1-4727-89A8-C39A6DECDE57}" type="datetimeFigureOut">
              <a:rPr lang="en-GB" smtClean="0"/>
              <a:t>02/12/2024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279294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F22279-3EC1-4727-89A8-C39A6DECDE57}"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169859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F22279-3EC1-4727-89A8-C39A6DECDE57}"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67A906-4A01-4A6D-BD77-7C1C22C935DD}" type="slidenum">
              <a:rPr lang="en-GB" smtClean="0"/>
              <a:t>‹#›</a:t>
            </a:fld>
            <a:endParaRPr lang="en-GB"/>
          </a:p>
        </p:txBody>
      </p:sp>
    </p:spTree>
    <p:extLst>
      <p:ext uri="{BB962C8B-B14F-4D97-AF65-F5344CB8AC3E}">
        <p14:creationId xmlns:p14="http://schemas.microsoft.com/office/powerpoint/2010/main" val="315908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26F22279-3EC1-4727-89A8-C39A6DECDE57}" type="datetimeFigureOut">
              <a:rPr lang="en-GB" smtClean="0"/>
              <a:t>02/12/2024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8C67A906-4A01-4A6D-BD77-7C1C22C935DD}" type="slidenum">
              <a:rPr lang="en-GB" smtClean="0"/>
              <a:t>‹#›</a:t>
            </a:fld>
            <a:endParaRPr lang="en-GB"/>
          </a:p>
        </p:txBody>
      </p:sp>
    </p:spTree>
    <p:extLst>
      <p:ext uri="{BB962C8B-B14F-4D97-AF65-F5344CB8AC3E}">
        <p14:creationId xmlns:p14="http://schemas.microsoft.com/office/powerpoint/2010/main" val="34252813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children leaning on a fence&#10;&#10;Description automatically generated">
            <a:extLst>
              <a:ext uri="{FF2B5EF4-FFF2-40B4-BE49-F238E27FC236}">
                <a16:creationId xmlns:a16="http://schemas.microsoft.com/office/drawing/2014/main" id="{6A73C7AE-4210-C892-34A8-ED5D9EF18E1D}"/>
              </a:ext>
            </a:extLst>
          </p:cNvPr>
          <p:cNvPicPr>
            <a:picLocks noChangeAspect="1"/>
          </p:cNvPicPr>
          <p:nvPr/>
        </p:nvPicPr>
        <p:blipFill rotWithShape="1">
          <a:blip r:embed="rId2">
            <a:extLst>
              <a:ext uri="{28A0092B-C50C-407E-A947-70E740481C1C}">
                <a14:useLocalDpi xmlns:a14="http://schemas.microsoft.com/office/drawing/2010/main" val="0"/>
              </a:ext>
            </a:extLst>
          </a:blip>
          <a:srcRect t="6781" b="15705"/>
          <a:stretch/>
        </p:blipFill>
        <p:spPr>
          <a:xfrm>
            <a:off x="2334126" y="-8871"/>
            <a:ext cx="4523874" cy="2337734"/>
          </a:xfrm>
          <a:prstGeom prst="rect">
            <a:avLst/>
          </a:prstGeom>
        </p:spPr>
      </p:pic>
      <p:graphicFrame>
        <p:nvGraphicFramePr>
          <p:cNvPr id="4" name="Object 3">
            <a:extLst>
              <a:ext uri="{FF2B5EF4-FFF2-40B4-BE49-F238E27FC236}">
                <a16:creationId xmlns:a16="http://schemas.microsoft.com/office/drawing/2014/main" id="{812A543E-EF9A-D6D3-7193-22A74A0DD6D4}"/>
              </a:ext>
            </a:extLst>
          </p:cNvPr>
          <p:cNvGraphicFramePr>
            <a:graphicFrameLocks noChangeAspect="1"/>
          </p:cNvGraphicFramePr>
          <p:nvPr>
            <p:extLst>
              <p:ext uri="{D42A27DB-BD31-4B8C-83A1-F6EECF244321}">
                <p14:modId xmlns:p14="http://schemas.microsoft.com/office/powerpoint/2010/main" val="3354810635"/>
              </p:ext>
            </p:extLst>
          </p:nvPr>
        </p:nvGraphicFramePr>
        <p:xfrm>
          <a:off x="0" y="-8871"/>
          <a:ext cx="2334126" cy="9914871"/>
        </p:xfrm>
        <a:graphic>
          <a:graphicData uri="http://schemas.openxmlformats.org/presentationml/2006/ole">
            <mc:AlternateContent xmlns:mc="http://schemas.openxmlformats.org/markup-compatibility/2006">
              <mc:Choice xmlns:v="urn:schemas-microsoft-com:vml" Requires="v">
                <p:oleObj r:id="rId3" imgW="2429493" imgH="10322101" progId="">
                  <p:embed/>
                </p:oleObj>
              </mc:Choice>
              <mc:Fallback>
                <p:oleObj r:id="rId3" imgW="2429493" imgH="10322101" progId="">
                  <p:embed/>
                  <p:pic>
                    <p:nvPicPr>
                      <p:cNvPr id="4" name="Object 3">
                        <a:extLst>
                          <a:ext uri="{FF2B5EF4-FFF2-40B4-BE49-F238E27FC236}">
                            <a16:creationId xmlns:a16="http://schemas.microsoft.com/office/drawing/2014/main" id="{812A543E-EF9A-D6D3-7193-22A74A0DD6D4}"/>
                          </a:ext>
                        </a:extLst>
                      </p:cNvPr>
                      <p:cNvPicPr/>
                      <p:nvPr/>
                    </p:nvPicPr>
                    <p:blipFill>
                      <a:blip r:embed="rId4"/>
                      <a:stretch>
                        <a:fillRect/>
                      </a:stretch>
                    </p:blipFill>
                    <p:spPr>
                      <a:xfrm>
                        <a:off x="0" y="-8871"/>
                        <a:ext cx="2334126" cy="9914871"/>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37D28A3-5AE0-0F8E-D989-0B61A6C39C59}"/>
              </a:ext>
            </a:extLst>
          </p:cNvPr>
          <p:cNvSpPr/>
          <p:nvPr/>
        </p:nvSpPr>
        <p:spPr>
          <a:xfrm>
            <a:off x="0" y="9163050"/>
            <a:ext cx="6858000" cy="742950"/>
          </a:xfrm>
          <a:prstGeom prst="rect">
            <a:avLst/>
          </a:prstGeom>
          <a:solidFill>
            <a:srgbClr val="136A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B628E0B-DEB3-2534-5ADB-8A01443996DF}"/>
              </a:ext>
            </a:extLst>
          </p:cNvPr>
          <p:cNvSpPr txBox="1"/>
          <p:nvPr/>
        </p:nvSpPr>
        <p:spPr>
          <a:xfrm>
            <a:off x="114300" y="9249276"/>
            <a:ext cx="6619876" cy="584775"/>
          </a:xfrm>
          <a:prstGeom prst="rect">
            <a:avLst/>
          </a:prstGeom>
          <a:noFill/>
        </p:spPr>
        <p:txBody>
          <a:bodyPr wrap="square" rtlCol="0">
            <a:spAutoFit/>
          </a:bodyPr>
          <a:lstStyle/>
          <a:p>
            <a:pPr algn="just"/>
            <a:r>
              <a:rPr lang="en-GB" sz="800" b="1" dirty="0">
                <a:solidFill>
                  <a:schemeClr val="bg1"/>
                </a:solidFill>
                <a:latin typeface="Calibri" panose="020F0502020204030204" pitchFamily="34" charset="0"/>
                <a:cs typeface="Calibri" panose="020F0502020204030204" pitchFamily="34" charset="0"/>
              </a:rPr>
              <a:t>Bishop Hogarth Catholic Education Trust is committed to safeguarding and promoting the welfare of children and young people and expects all staff and volunteers to share this commitment. This post will be subject to a satisfactory Enhanced Disclosure and Barring Service check. The school will consider carrying out an online search as part of the due diligence on shortlisted candidates. As an employee of Bishop Hogarth Catholic Education Trust you may work from time to time in one or more of our Academies.</a:t>
            </a:r>
          </a:p>
        </p:txBody>
      </p:sp>
      <p:sp>
        <p:nvSpPr>
          <p:cNvPr id="10" name="Rectangle 9">
            <a:extLst>
              <a:ext uri="{FF2B5EF4-FFF2-40B4-BE49-F238E27FC236}">
                <a16:creationId xmlns:a16="http://schemas.microsoft.com/office/drawing/2014/main" id="{509821C1-448F-D2E6-78BA-975537FD7C3A}"/>
              </a:ext>
            </a:extLst>
          </p:cNvPr>
          <p:cNvSpPr/>
          <p:nvPr/>
        </p:nvSpPr>
        <p:spPr>
          <a:xfrm>
            <a:off x="0" y="1986259"/>
            <a:ext cx="6858000" cy="528341"/>
          </a:xfrm>
          <a:prstGeom prst="rect">
            <a:avLst/>
          </a:prstGeom>
          <a:solidFill>
            <a:srgbClr val="136A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A1C917E-CB0C-CFA8-DE93-144F7A3DB13A}"/>
              </a:ext>
            </a:extLst>
          </p:cNvPr>
          <p:cNvSpPr txBox="1"/>
          <p:nvPr/>
        </p:nvSpPr>
        <p:spPr>
          <a:xfrm>
            <a:off x="0" y="2071784"/>
            <a:ext cx="6858000" cy="400110"/>
          </a:xfrm>
          <a:prstGeom prst="rect">
            <a:avLst/>
          </a:prstGeom>
          <a:noFill/>
        </p:spPr>
        <p:txBody>
          <a:bodyPr wrap="square" rtlCol="0" anchor="ctr">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EYFS Level 3 Teaching Assistant</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8A8FCF1A-EE1F-55AF-E1E2-0E30BC0C7EC3}"/>
              </a:ext>
            </a:extLst>
          </p:cNvPr>
          <p:cNvSpPr txBox="1"/>
          <p:nvPr/>
        </p:nvSpPr>
        <p:spPr>
          <a:xfrm>
            <a:off x="114300" y="2619375"/>
            <a:ext cx="2085975" cy="6801862"/>
          </a:xfrm>
          <a:prstGeom prst="rect">
            <a:avLst/>
          </a:prstGeom>
          <a:noFill/>
        </p:spPr>
        <p:txBody>
          <a:bodyPr wrap="square" rtlCol="0">
            <a:spAutoFit/>
          </a:bodyPr>
          <a:lstStyle/>
          <a:p>
            <a:pPr algn="ctr"/>
            <a:r>
              <a:rPr lang="en-GB" sz="1200" dirty="0">
                <a:solidFill>
                  <a:srgbClr val="23265B"/>
                </a:solidFill>
                <a:effectLst/>
              </a:rPr>
              <a:t>St </a:t>
            </a:r>
            <a:r>
              <a:rPr lang="en-GB" sz="1200" dirty="0">
                <a:solidFill>
                  <a:srgbClr val="23265B"/>
                </a:solidFill>
              </a:rPr>
              <a:t>Joseph</a:t>
            </a:r>
            <a:r>
              <a:rPr lang="en-GB" sz="1200" dirty="0">
                <a:solidFill>
                  <a:srgbClr val="23265B"/>
                </a:solidFill>
                <a:effectLst/>
              </a:rPr>
              <a:t>’s Catholic Academy, Norton</a:t>
            </a:r>
            <a:endParaRPr lang="en-GB" sz="1200" dirty="0"/>
          </a:p>
          <a:p>
            <a:pPr algn="ctr"/>
            <a:r>
              <a:rPr lang="en-GB" b="1" dirty="0">
                <a:solidFill>
                  <a:srgbClr val="23265B"/>
                </a:solidFill>
              </a:rPr>
              <a:t>EYFS Level 3 Teaching Assistant</a:t>
            </a:r>
            <a:endParaRPr lang="en-GB" b="1" dirty="0">
              <a:solidFill>
                <a:srgbClr val="23265B"/>
              </a:solidFill>
              <a:effectLst/>
            </a:endParaRPr>
          </a:p>
          <a:p>
            <a:pPr algn="ctr"/>
            <a:endParaRPr lang="en-GB" sz="1200" b="1" dirty="0"/>
          </a:p>
          <a:p>
            <a:pPr algn="ctr"/>
            <a:r>
              <a:rPr lang="en-GB" sz="1200" dirty="0">
                <a:solidFill>
                  <a:srgbClr val="23265B"/>
                </a:solidFill>
                <a:effectLst/>
              </a:rPr>
              <a:t>Band H, SCP 14</a:t>
            </a:r>
            <a:br>
              <a:rPr lang="en-GB" sz="1200" dirty="0">
                <a:solidFill>
                  <a:srgbClr val="23265B"/>
                </a:solidFill>
                <a:effectLst/>
              </a:rPr>
            </a:br>
            <a:r>
              <a:rPr lang="en-GB" sz="1600" b="1" dirty="0">
                <a:solidFill>
                  <a:srgbClr val="23265B"/>
                </a:solidFill>
              </a:rPr>
              <a:t>32.5</a:t>
            </a:r>
            <a:r>
              <a:rPr lang="en-GB" sz="1600" b="1" dirty="0">
                <a:solidFill>
                  <a:srgbClr val="23265B"/>
                </a:solidFill>
                <a:effectLst/>
              </a:rPr>
              <a:t> hours per week </a:t>
            </a:r>
            <a:r>
              <a:rPr lang="en-GB" sz="1600" b="1" dirty="0">
                <a:solidFill>
                  <a:srgbClr val="23265B"/>
                </a:solidFill>
              </a:rPr>
              <a:t>Term Time Only - temporary until 31</a:t>
            </a:r>
            <a:r>
              <a:rPr lang="en-GB" sz="1600" b="1" baseline="30000" dirty="0">
                <a:solidFill>
                  <a:srgbClr val="23265B"/>
                </a:solidFill>
              </a:rPr>
              <a:t>st</a:t>
            </a:r>
            <a:r>
              <a:rPr lang="en-GB" sz="1600" b="1" dirty="0">
                <a:solidFill>
                  <a:srgbClr val="23265B"/>
                </a:solidFill>
              </a:rPr>
              <a:t> August 2025</a:t>
            </a:r>
          </a:p>
          <a:p>
            <a:pPr algn="ctr"/>
            <a:endParaRPr lang="en-GB" sz="1200" b="1" dirty="0">
              <a:solidFill>
                <a:srgbClr val="23265B"/>
              </a:solidFill>
            </a:endParaRPr>
          </a:p>
          <a:p>
            <a:pPr algn="ctr"/>
            <a:r>
              <a:rPr lang="en-GB" sz="1400" b="1" dirty="0">
                <a:solidFill>
                  <a:srgbClr val="23265B"/>
                </a:solidFill>
              </a:rPr>
              <a:t>£21,164 - £21,644 pro rata  </a:t>
            </a:r>
          </a:p>
          <a:p>
            <a:pPr algn="ctr"/>
            <a:r>
              <a:rPr lang="en-GB" sz="1200" dirty="0">
                <a:solidFill>
                  <a:srgbClr val="23265B"/>
                </a:solidFill>
                <a:effectLst/>
              </a:rPr>
              <a:t>(FTE £28,624)</a:t>
            </a:r>
          </a:p>
          <a:p>
            <a:pPr algn="ctr"/>
            <a:endParaRPr lang="en-GB" sz="1200" dirty="0">
              <a:solidFill>
                <a:srgbClr val="23265B"/>
              </a:solidFill>
            </a:endParaRPr>
          </a:p>
          <a:p>
            <a:pPr algn="ctr"/>
            <a:r>
              <a:rPr lang="en-GB" sz="1400" b="1" dirty="0">
                <a:solidFill>
                  <a:srgbClr val="23265B"/>
                </a:solidFill>
              </a:rPr>
              <a:t>Closing Date:9am Wednesday 11</a:t>
            </a:r>
            <a:r>
              <a:rPr lang="en-GB" sz="1400" b="1" baseline="30000" dirty="0">
                <a:solidFill>
                  <a:srgbClr val="23265B"/>
                </a:solidFill>
              </a:rPr>
              <a:t>th</a:t>
            </a:r>
            <a:r>
              <a:rPr lang="en-GB" sz="1400" b="1" dirty="0">
                <a:solidFill>
                  <a:srgbClr val="23265B"/>
                </a:solidFill>
              </a:rPr>
              <a:t> December 2024 </a:t>
            </a:r>
          </a:p>
          <a:p>
            <a:pPr algn="ctr"/>
            <a:endParaRPr lang="en-GB" sz="1400" b="1" dirty="0">
              <a:solidFill>
                <a:srgbClr val="23265B"/>
              </a:solidFill>
            </a:endParaRPr>
          </a:p>
          <a:p>
            <a:pPr algn="ctr"/>
            <a:r>
              <a:rPr lang="en-GB" sz="1200" b="1" dirty="0">
                <a:solidFill>
                  <a:srgbClr val="23265B"/>
                </a:solidFill>
              </a:rPr>
              <a:t>Provisional Interview date:</a:t>
            </a:r>
            <a:r>
              <a:rPr lang="en-GB" sz="1200" b="1" dirty="0">
                <a:solidFill>
                  <a:srgbClr val="23265B"/>
                </a:solidFill>
                <a:effectLst/>
              </a:rPr>
              <a:t> Friday</a:t>
            </a:r>
            <a:r>
              <a:rPr lang="en-GB" sz="1200" b="1" dirty="0">
                <a:solidFill>
                  <a:srgbClr val="23265B"/>
                </a:solidFill>
              </a:rPr>
              <a:t> 13</a:t>
            </a:r>
            <a:r>
              <a:rPr lang="en-GB" sz="1200" b="1" baseline="30000" dirty="0">
                <a:solidFill>
                  <a:srgbClr val="23265B"/>
                </a:solidFill>
                <a:effectLst/>
              </a:rPr>
              <a:t>th</a:t>
            </a:r>
            <a:r>
              <a:rPr lang="en-GB" sz="1200" b="1" dirty="0">
                <a:solidFill>
                  <a:srgbClr val="23265B"/>
                </a:solidFill>
                <a:effectLst/>
              </a:rPr>
              <a:t> December 2024  </a:t>
            </a:r>
          </a:p>
          <a:p>
            <a:pPr algn="ctr"/>
            <a:endParaRPr lang="en-GB" sz="1200" dirty="0">
              <a:solidFill>
                <a:srgbClr val="23265B"/>
              </a:solidFill>
              <a:effectLst/>
            </a:endParaRPr>
          </a:p>
          <a:p>
            <a:pPr algn="ctr"/>
            <a:r>
              <a:rPr lang="en-GB" sz="1200" b="1" dirty="0">
                <a:solidFill>
                  <a:srgbClr val="23265B"/>
                </a:solidFill>
              </a:rPr>
              <a:t>Mr A McGeeney, Headteacher St Joseph’s Catholic Academy, </a:t>
            </a:r>
            <a:r>
              <a:rPr lang="en-GB" sz="1200" b="1" dirty="0" err="1">
                <a:solidFill>
                  <a:srgbClr val="23265B"/>
                </a:solidFill>
              </a:rPr>
              <a:t>Ragworth</a:t>
            </a:r>
            <a:r>
              <a:rPr lang="en-GB" sz="1200" b="1" dirty="0">
                <a:solidFill>
                  <a:srgbClr val="23265B"/>
                </a:solidFill>
              </a:rPr>
              <a:t> Road, Norton, Stockton on Tees </a:t>
            </a:r>
          </a:p>
          <a:p>
            <a:pPr algn="ctr"/>
            <a:r>
              <a:rPr lang="en-GB" sz="1200" b="1" dirty="0">
                <a:solidFill>
                  <a:srgbClr val="23265B"/>
                </a:solidFill>
              </a:rPr>
              <a:t>TS20 1HR</a:t>
            </a:r>
            <a:endParaRPr lang="en-GB" sz="1200" b="1" dirty="0">
              <a:solidFill>
                <a:srgbClr val="23265B"/>
              </a:solidFill>
              <a:effectLst/>
            </a:endParaRPr>
          </a:p>
          <a:p>
            <a:pPr algn="ctr"/>
            <a:r>
              <a:rPr lang="en-GB" sz="1200" dirty="0">
                <a:solidFill>
                  <a:srgbClr val="23265B"/>
                </a:solidFill>
                <a:effectLst/>
              </a:rPr>
              <a:t> </a:t>
            </a:r>
            <a:endParaRPr lang="en-GB" sz="1200" dirty="0"/>
          </a:p>
          <a:p>
            <a:pPr algn="ctr"/>
            <a:endParaRPr lang="en-GB" sz="1800" dirty="0">
              <a:solidFill>
                <a:srgbClr val="23265B"/>
              </a:solidFill>
              <a:effectLst/>
              <a:latin typeface="Objectivity"/>
            </a:endParaRPr>
          </a:p>
          <a:p>
            <a:pPr algn="ctr"/>
            <a:endParaRPr lang="en-GB" sz="1200" b="1" dirty="0">
              <a:solidFill>
                <a:srgbClr val="082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3AFD12DA-5763-8678-4797-0E2B5BD836B2}"/>
              </a:ext>
            </a:extLst>
          </p:cNvPr>
          <p:cNvSpPr txBox="1"/>
          <p:nvPr/>
        </p:nvSpPr>
        <p:spPr>
          <a:xfrm>
            <a:off x="2381750" y="2517219"/>
            <a:ext cx="4361949" cy="6894195"/>
          </a:xfrm>
          <a:prstGeom prst="rect">
            <a:avLst/>
          </a:prstGeom>
          <a:noFill/>
        </p:spPr>
        <p:txBody>
          <a:bodyPr wrap="square" rtlCol="0">
            <a:spAutoFit/>
          </a:bodyPr>
          <a:lstStyle/>
          <a:p>
            <a:pPr algn="l"/>
            <a:r>
              <a:rPr lang="en-US" sz="1200" b="0" i="0" u="none" strike="noStrike" baseline="0" dirty="0">
                <a:solidFill>
                  <a:srgbClr val="002060"/>
                </a:solidFill>
              </a:rPr>
              <a:t>St Joseph’s Catholic Academy wish to appoint a temporary EYFS Level 3 Teaching Assistant to start in January 2025. </a:t>
            </a:r>
            <a:endParaRPr lang="en-US" sz="1200" b="0" i="0" u="none" strike="noStrike" baseline="0" dirty="0">
              <a:solidFill>
                <a:srgbClr val="002060"/>
              </a:solidFill>
              <a:highlight>
                <a:srgbClr val="FFFF00"/>
              </a:highlight>
            </a:endParaRPr>
          </a:p>
          <a:p>
            <a:pPr algn="l"/>
            <a:endParaRPr lang="en-US" sz="1200" b="0" i="0" u="none" strike="noStrike" baseline="0" dirty="0">
              <a:solidFill>
                <a:srgbClr val="002060"/>
              </a:solidFill>
            </a:endParaRPr>
          </a:p>
          <a:p>
            <a:pPr algn="l"/>
            <a:r>
              <a:rPr lang="en-US" sz="1200" b="0" i="0" u="none" strike="noStrike" baseline="0" dirty="0">
                <a:solidFill>
                  <a:srgbClr val="002060"/>
                </a:solidFill>
              </a:rPr>
              <a:t>The successful candidate will be reliable, flexible and enthusiastic, working under the direction of the Headteacher. </a:t>
            </a:r>
          </a:p>
          <a:p>
            <a:pPr algn="l"/>
            <a:endParaRPr lang="en-US" sz="1200" dirty="0">
              <a:solidFill>
                <a:srgbClr val="002060"/>
              </a:solidFill>
            </a:endParaRPr>
          </a:p>
          <a:p>
            <a:pPr algn="l"/>
            <a:r>
              <a:rPr lang="en-US" sz="1200" b="0" i="0" u="none" strike="noStrike" baseline="0" dirty="0">
                <a:solidFill>
                  <a:srgbClr val="002060"/>
                </a:solidFill>
              </a:rPr>
              <a:t>All applicants should be willing to support the Catholic ethos and values of the school.</a:t>
            </a:r>
          </a:p>
          <a:p>
            <a:pPr algn="l"/>
            <a:r>
              <a:rPr lang="en-US" sz="1200" b="1" i="0" u="none" strike="noStrike" baseline="0" dirty="0">
                <a:solidFill>
                  <a:srgbClr val="002060"/>
                </a:solidFill>
              </a:rPr>
              <a:t>Successful candidates will be able to:</a:t>
            </a:r>
          </a:p>
          <a:p>
            <a:pPr algn="l"/>
            <a:endParaRPr lang="en-US" sz="1200" b="0" i="0" u="none" strike="noStrike" baseline="0" dirty="0">
              <a:solidFill>
                <a:srgbClr val="002060"/>
              </a:solidFill>
            </a:endParaRPr>
          </a:p>
          <a:p>
            <a:pPr algn="l"/>
            <a:r>
              <a:rPr lang="en-US" sz="1200" b="0" i="0" u="none" strike="noStrike" baseline="0" dirty="0">
                <a:solidFill>
                  <a:srgbClr val="002060"/>
                </a:solidFill>
              </a:rPr>
              <a:t>• Establish productive working relationships with pupils, acting as a role        model and setting high </a:t>
            </a:r>
            <a:r>
              <a:rPr lang="en-GB" sz="1200" b="0" i="0" u="none" strike="noStrike" baseline="0" dirty="0">
                <a:solidFill>
                  <a:srgbClr val="002060"/>
                </a:solidFill>
              </a:rPr>
              <a:t>expectations.</a:t>
            </a:r>
          </a:p>
          <a:p>
            <a:pPr algn="l"/>
            <a:r>
              <a:rPr lang="en-US" sz="1200" b="0" i="0" u="none" strike="noStrike" baseline="0" dirty="0">
                <a:solidFill>
                  <a:srgbClr val="002060"/>
                </a:solidFill>
              </a:rPr>
              <a:t>• Support pupils consistently whilst recognising and responding to their individual needs.</a:t>
            </a:r>
          </a:p>
          <a:p>
            <a:pPr algn="l"/>
            <a:r>
              <a:rPr lang="en-US" sz="1200" b="0" i="0" u="none" strike="noStrike" baseline="0" dirty="0">
                <a:solidFill>
                  <a:srgbClr val="002060"/>
                </a:solidFill>
              </a:rPr>
              <a:t>• Encourage pupils to interact and work cooperatively with others and engage all pupils in </a:t>
            </a:r>
            <a:r>
              <a:rPr lang="en-GB" sz="1200" b="0" i="0" u="none" strike="noStrike" baseline="0" dirty="0">
                <a:solidFill>
                  <a:srgbClr val="002060"/>
                </a:solidFill>
              </a:rPr>
              <a:t>activities.</a:t>
            </a:r>
          </a:p>
          <a:p>
            <a:pPr algn="l"/>
            <a:r>
              <a:rPr lang="en-US" sz="1200" b="0" i="0" u="none" strike="noStrike" baseline="0" dirty="0">
                <a:solidFill>
                  <a:srgbClr val="002060"/>
                </a:solidFill>
              </a:rPr>
              <a:t>• Promote independence and employ strategies to recognise and reward  achievement of self- reliance;</a:t>
            </a:r>
          </a:p>
          <a:p>
            <a:pPr algn="l"/>
            <a:r>
              <a:rPr lang="en-US" sz="1200" b="0" i="0" u="none" strike="noStrike" baseline="0" dirty="0">
                <a:solidFill>
                  <a:srgbClr val="002060"/>
                </a:solidFill>
              </a:rPr>
              <a:t>• Provide effective support to the Teachers across the </a:t>
            </a:r>
            <a:r>
              <a:rPr lang="en-GB" sz="1200" b="0" i="0" u="none" strike="noStrike" baseline="0" dirty="0">
                <a:solidFill>
                  <a:srgbClr val="002060"/>
                </a:solidFill>
              </a:rPr>
              <a:t>school.</a:t>
            </a:r>
          </a:p>
          <a:p>
            <a:pPr algn="l"/>
            <a:endParaRPr lang="en-GB" sz="1200" b="0" i="0" u="none" strike="noStrike" baseline="0" dirty="0">
              <a:solidFill>
                <a:srgbClr val="002060"/>
              </a:solidFill>
            </a:endParaRPr>
          </a:p>
          <a:p>
            <a:pPr algn="l"/>
            <a:r>
              <a:rPr lang="en-GB" sz="1200" b="1" i="0" u="none" strike="noStrike" baseline="0" dirty="0">
                <a:solidFill>
                  <a:srgbClr val="002060"/>
                </a:solidFill>
              </a:rPr>
              <a:t>We can offer you:</a:t>
            </a:r>
          </a:p>
          <a:p>
            <a:pPr algn="l"/>
            <a:r>
              <a:rPr lang="en-US" sz="1200" b="0" i="0" u="none" strike="noStrike" baseline="0" dirty="0">
                <a:solidFill>
                  <a:srgbClr val="002060"/>
                </a:solidFill>
              </a:rPr>
              <a:t>• A committed and hardworking staff team</a:t>
            </a:r>
          </a:p>
          <a:p>
            <a:pPr algn="l"/>
            <a:r>
              <a:rPr lang="en-GB" sz="1200" b="0" i="0" u="none" strike="noStrike" baseline="0" dirty="0">
                <a:solidFill>
                  <a:srgbClr val="002060"/>
                </a:solidFill>
              </a:rPr>
              <a:t>• A well-resourced school</a:t>
            </a:r>
          </a:p>
          <a:p>
            <a:pPr algn="l"/>
            <a:r>
              <a:rPr lang="en-GB" sz="1200" b="0" i="0" u="none" strike="noStrike" baseline="0" dirty="0">
                <a:solidFill>
                  <a:srgbClr val="002060"/>
                </a:solidFill>
              </a:rPr>
              <a:t>• Well behaved, happy children</a:t>
            </a:r>
          </a:p>
          <a:p>
            <a:pPr algn="l"/>
            <a:endParaRPr lang="en-GB" sz="1200" dirty="0">
              <a:solidFill>
                <a:srgbClr val="002060"/>
              </a:solidFill>
              <a:cs typeface="Calibri" panose="020F0502020204030204" pitchFamily="34" charset="0"/>
            </a:endParaRPr>
          </a:p>
          <a:p>
            <a:r>
              <a:rPr lang="en-GB" sz="1200" dirty="0">
                <a:solidFill>
                  <a:srgbClr val="002060"/>
                </a:solidFill>
                <a:cs typeface="Calibri" panose="020F0502020204030204" pitchFamily="34" charset="0"/>
              </a:rPr>
              <a:t>We welcome school visits, please contact the school office to arrange a suitable time on 01642 360 401 or email </a:t>
            </a:r>
            <a:r>
              <a:rPr lang="en-GB" sz="1200" dirty="0">
                <a:solidFill>
                  <a:schemeClr val="tx2">
                    <a:lumMod val="75000"/>
                    <a:lumOff val="25000"/>
                  </a:schemeClr>
                </a:solidFill>
                <a:cs typeface="Calibri" panose="020F0502020204030204" pitchFamily="34" charset="0"/>
              </a:rPr>
              <a:t>office@stjosephsnorton.bhcet.org.uk</a:t>
            </a:r>
          </a:p>
          <a:p>
            <a:endParaRPr lang="en-GB" sz="1200" dirty="0">
              <a:cs typeface="Calibri" panose="020F0502020204030204" pitchFamily="34" charset="0"/>
            </a:endParaRPr>
          </a:p>
          <a:p>
            <a:r>
              <a:rPr lang="en-GB" sz="1200" b="1" dirty="0">
                <a:cs typeface="Calibri" panose="020F0502020204030204" pitchFamily="34" charset="0"/>
              </a:rPr>
              <a:t>For full details on how to apply please visit our website </a:t>
            </a:r>
            <a:r>
              <a:rPr lang="en-GB" sz="1200" b="1" dirty="0">
                <a:solidFill>
                  <a:schemeClr val="tx2">
                    <a:lumMod val="75000"/>
                    <a:lumOff val="25000"/>
                  </a:schemeClr>
                </a:solidFill>
                <a:cs typeface="Calibri" panose="020F0502020204030204" pitchFamily="34" charset="0"/>
              </a:rPr>
              <a:t>stjosephsnorton.bhcet.org.uk </a:t>
            </a:r>
            <a:r>
              <a:rPr lang="en-GB" sz="1200" b="1" dirty="0">
                <a:cs typeface="Calibri" panose="020F0502020204030204" pitchFamily="34" charset="0"/>
              </a:rPr>
              <a:t>where you are able to download an application form and supporting documents. Applications should be returned to </a:t>
            </a:r>
            <a:r>
              <a:rPr lang="en-GB" sz="1200" b="1" dirty="0">
                <a:solidFill>
                  <a:schemeClr val="tx2">
                    <a:lumMod val="75000"/>
                    <a:lumOff val="25000"/>
                  </a:schemeClr>
                </a:solidFill>
                <a:cs typeface="Calibri" panose="020F0502020204030204" pitchFamily="34" charset="0"/>
              </a:rPr>
              <a:t>recruitment@stjosephsnorton</a:t>
            </a:r>
            <a:r>
              <a:rPr lang="en-GB" sz="1200" b="1">
                <a:solidFill>
                  <a:schemeClr val="tx2">
                    <a:lumMod val="75000"/>
                    <a:lumOff val="25000"/>
                  </a:schemeClr>
                </a:solidFill>
                <a:cs typeface="Calibri" panose="020F0502020204030204" pitchFamily="34" charset="0"/>
              </a:rPr>
              <a:t>.bhcet</a:t>
            </a:r>
            <a:r>
              <a:rPr lang="en-GB" sz="1200" b="1" dirty="0">
                <a:solidFill>
                  <a:schemeClr val="tx2">
                    <a:lumMod val="75000"/>
                    <a:lumOff val="25000"/>
                  </a:schemeClr>
                </a:solidFill>
                <a:cs typeface="Calibri" panose="020F0502020204030204" pitchFamily="34" charset="0"/>
              </a:rPr>
              <a:t>.org.uk </a:t>
            </a:r>
            <a:r>
              <a:rPr lang="en-GB" sz="1200" b="1" dirty="0">
                <a:cs typeface="Calibri" panose="020F0502020204030204" pitchFamily="34" charset="0"/>
              </a:rPr>
              <a:t>by the closing date Wednesday 11</a:t>
            </a:r>
            <a:r>
              <a:rPr lang="en-GB" sz="1200" b="1" baseline="30000" dirty="0">
                <a:cs typeface="Calibri" panose="020F0502020204030204" pitchFamily="34" charset="0"/>
              </a:rPr>
              <a:t>th</a:t>
            </a:r>
            <a:r>
              <a:rPr lang="en-GB" sz="1200" b="1" dirty="0">
                <a:cs typeface="Calibri" panose="020F0502020204030204" pitchFamily="34" charset="0"/>
              </a:rPr>
              <a:t> December 2024 at 9am. </a:t>
            </a:r>
          </a:p>
          <a:p>
            <a:pPr marL="171450" indent="-171450">
              <a:buFont typeface="Arial" panose="020B0604020202020204" pitchFamily="34" charset="0"/>
              <a:buChar char="•"/>
            </a:pPr>
            <a:endParaRPr lang="en-GB" sz="800" dirty="0">
              <a:latin typeface="Objectivity"/>
            </a:endParaRPr>
          </a:p>
        </p:txBody>
      </p:sp>
      <p:pic>
        <p:nvPicPr>
          <p:cNvPr id="20" name="Picture 19" descr="A blue shield with a cross and letters on it&#10;&#10;Description automatically generated">
            <a:extLst>
              <a:ext uri="{FF2B5EF4-FFF2-40B4-BE49-F238E27FC236}">
                <a16:creationId xmlns:a16="http://schemas.microsoft.com/office/drawing/2014/main" id="{C6A89EB4-8F1A-E58D-EBA7-76C82C470D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593" y="163352"/>
            <a:ext cx="1453357" cy="1660980"/>
          </a:xfrm>
          <a:prstGeom prst="rect">
            <a:avLst/>
          </a:prstGeom>
        </p:spPr>
      </p:pic>
    </p:spTree>
    <p:extLst>
      <p:ext uri="{BB962C8B-B14F-4D97-AF65-F5344CB8AC3E}">
        <p14:creationId xmlns:p14="http://schemas.microsoft.com/office/powerpoint/2010/main" val="2701731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74DDC1C4859B4F98DB69C1F12E946D" ma:contentTypeVersion="10" ma:contentTypeDescription="Create a new document." ma:contentTypeScope="" ma:versionID="b6a84a0f5c58afb5d72bf12b9676b398">
  <xsd:schema xmlns:xsd="http://www.w3.org/2001/XMLSchema" xmlns:xs="http://www.w3.org/2001/XMLSchema" xmlns:p="http://schemas.microsoft.com/office/2006/metadata/properties" xmlns:ns2="c3e46db0-0cd7-4906-9344-84ae56c35b39" targetNamespace="http://schemas.microsoft.com/office/2006/metadata/properties" ma:root="true" ma:fieldsID="ae1ad4e445343c4c9854652c55f3c6ec" ns2:_="">
    <xsd:import namespace="c3e46db0-0cd7-4906-9344-84ae56c35b3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46db0-0cd7-4906-9344-84ae56c35b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e46db0-0cd7-4906-9344-84ae56c35b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84AB16-6776-4E3C-A5BB-B43863BF0D80}">
  <ds:schemaRefs>
    <ds:schemaRef ds:uri="http://schemas.microsoft.com/sharepoint/v3/contenttype/forms"/>
  </ds:schemaRefs>
</ds:datastoreItem>
</file>

<file path=customXml/itemProps2.xml><?xml version="1.0" encoding="utf-8"?>
<ds:datastoreItem xmlns:ds="http://schemas.openxmlformats.org/officeDocument/2006/customXml" ds:itemID="{96C60D17-448E-4B29-AB9F-F8AA672EF4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46db0-0cd7-4906-9344-84ae56c35b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060891-3240-47DA-A9AF-F3923E49B014}">
  <ds:schemaRefs>
    <ds:schemaRef ds:uri="http://purl.org/dc/elements/1.1/"/>
    <ds:schemaRef ds:uri="http://purl.org/dc/terms/"/>
    <ds:schemaRef ds:uri="http://purl.org/dc/dcmitype/"/>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c3e46db0-0cd7-4906-9344-84ae56c35b39"/>
  </ds:schemaRefs>
</ds:datastoreItem>
</file>

<file path=docProps/app.xml><?xml version="1.0" encoding="utf-8"?>
<Properties xmlns="http://schemas.openxmlformats.org/officeDocument/2006/extended-properties" xmlns:vt="http://schemas.openxmlformats.org/officeDocument/2006/docPropsVTypes">
  <Template>Office Theme</Template>
  <TotalTime>653</TotalTime>
  <Words>415</Words>
  <Application>Microsoft Office PowerPoint</Application>
  <PresentationFormat>A4 Paper (210x297 mm)</PresentationFormat>
  <Paragraphs>38</Paragraphs>
  <Slides>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1</vt:i4>
      </vt:variant>
    </vt:vector>
  </HeadingPairs>
  <TitlesOfParts>
    <vt:vector size="8" baseType="lpstr">
      <vt:lpstr>Aptos</vt:lpstr>
      <vt:lpstr>Aptos Display</vt:lpstr>
      <vt:lpstr>Arial</vt:lpstr>
      <vt:lpstr>Calibri</vt:lpstr>
      <vt:lpstr>Objectivity</vt:lpstr>
      <vt:lpstr>Open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dc:creator>
  <cp:lastModifiedBy>Andrea Billing</cp:lastModifiedBy>
  <cp:revision>15</cp:revision>
  <cp:lastPrinted>2024-11-14T08:49:07Z</cp:lastPrinted>
  <dcterms:created xsi:type="dcterms:W3CDTF">2024-05-21T08:16:15Z</dcterms:created>
  <dcterms:modified xsi:type="dcterms:W3CDTF">2024-12-02T11:02:17Z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0x010100D674DDC1C4859B4F98DB69C1F12E946D</vt:lpwstr>
  </property>
  <property fmtid="{D5CDD505-2E9C-101B-9397-08002B2CF9AE}" pid="3" name="MediaServiceImageTags">
    <vt:lpwstr/>
  </property>
</Properties>
</file>