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233F"/>
    <a:srgbClr val="136A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2" autoAdjust="0"/>
    <p:restoredTop sz="96807" autoAdjust="0"/>
  </p:normalViewPr>
  <p:slideViewPr>
    <p:cSldViewPr snapToGrid="0">
      <p:cViewPr varScale="1">
        <p:scale>
          <a:sx n="80" d="100"/>
          <a:sy n="80" d="100"/>
        </p:scale>
        <p:origin x="30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421045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01770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95308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288931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22279-3EC1-4727-89A8-C39A6DECDE5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17159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22279-3EC1-4727-89A8-C39A6DECDE57}"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93203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22279-3EC1-4727-89A8-C39A6DECDE57}" type="datetimeFigureOut">
              <a:rPr lang="en-GB" smtClean="0"/>
              <a:t>30/09/2024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41270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F22279-3EC1-4727-89A8-C39A6DECDE57}" type="datetimeFigureOut">
              <a:rPr lang="en-GB" smtClean="0"/>
              <a:t>30/09/2024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5263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22279-3EC1-4727-89A8-C39A6DECDE57}" type="datetimeFigureOut">
              <a:rPr lang="en-GB" smtClean="0"/>
              <a:t>30/09/2024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279294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F22279-3EC1-4727-89A8-C39A6DECDE57}"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169859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F22279-3EC1-4727-89A8-C39A6DECDE57}"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15908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26F22279-3EC1-4727-89A8-C39A6DECDE57}" type="datetimeFigureOut">
              <a:rPr lang="en-GB" smtClean="0"/>
              <a:t>30/09/2024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8C67A906-4A01-4A6D-BD77-7C1C22C935DD}" type="slidenum">
              <a:rPr lang="en-GB" smtClean="0"/>
              <a:t>‹#›</a:t>
            </a:fld>
            <a:endParaRPr lang="en-GB"/>
          </a:p>
        </p:txBody>
      </p:sp>
    </p:spTree>
    <p:extLst>
      <p:ext uri="{BB962C8B-B14F-4D97-AF65-F5344CB8AC3E}">
        <p14:creationId xmlns:p14="http://schemas.microsoft.com/office/powerpoint/2010/main" val="3425281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office@blessedjohnduckett.bhcet.org.uk" TargetMode="External"/><Relationship Id="rId3" Type="http://schemas.openxmlformats.org/officeDocument/2006/relationships/image" Target="../media/image2.JPG"/><Relationship Id="rId7" Type="http://schemas.openxmlformats.org/officeDocument/2006/relationships/hyperlink" Target="mailto:jellison@blessedjohnduckett.bhcet.org.uk"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bhcet.org.uk/vacancies" TargetMode="External"/><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group of children in school uniforms&#10;&#10;Description automatically generated">
            <a:extLst>
              <a:ext uri="{FF2B5EF4-FFF2-40B4-BE49-F238E27FC236}">
                <a16:creationId xmlns:a16="http://schemas.microsoft.com/office/drawing/2014/main" id="{F3F074A4-6F74-E2CF-EC72-AB0AFAF32AF9}"/>
              </a:ext>
            </a:extLst>
          </p:cNvPr>
          <p:cNvPicPr>
            <a:picLocks noChangeAspect="1"/>
          </p:cNvPicPr>
          <p:nvPr/>
        </p:nvPicPr>
        <p:blipFill rotWithShape="1">
          <a:blip r:embed="rId3">
            <a:extLst>
              <a:ext uri="{28A0092B-C50C-407E-A947-70E740481C1C}">
                <a14:useLocalDpi xmlns:a14="http://schemas.microsoft.com/office/drawing/2010/main" val="0"/>
              </a:ext>
            </a:extLst>
          </a:blip>
          <a:srcRect t="17780" b="5180"/>
          <a:stretch/>
        </p:blipFill>
        <p:spPr>
          <a:xfrm>
            <a:off x="2334126" y="-8872"/>
            <a:ext cx="4523874" cy="2323447"/>
          </a:xfrm>
          <a:prstGeom prst="rect">
            <a:avLst/>
          </a:prstGeom>
        </p:spPr>
      </p:pic>
      <p:graphicFrame>
        <p:nvGraphicFramePr>
          <p:cNvPr id="4" name="Object 3">
            <a:extLst>
              <a:ext uri="{FF2B5EF4-FFF2-40B4-BE49-F238E27FC236}">
                <a16:creationId xmlns:a16="http://schemas.microsoft.com/office/drawing/2014/main" id="{812A543E-EF9A-D6D3-7193-22A74A0DD6D4}"/>
              </a:ext>
            </a:extLst>
          </p:cNvPr>
          <p:cNvGraphicFramePr>
            <a:graphicFrameLocks noChangeAspect="1"/>
          </p:cNvGraphicFramePr>
          <p:nvPr>
            <p:extLst>
              <p:ext uri="{D42A27DB-BD31-4B8C-83A1-F6EECF244321}">
                <p14:modId xmlns:p14="http://schemas.microsoft.com/office/powerpoint/2010/main" val="3354810635"/>
              </p:ext>
            </p:extLst>
          </p:nvPr>
        </p:nvGraphicFramePr>
        <p:xfrm>
          <a:off x="0" y="-8871"/>
          <a:ext cx="2334126" cy="9914871"/>
        </p:xfrm>
        <a:graphic>
          <a:graphicData uri="http://schemas.openxmlformats.org/presentationml/2006/ole">
            <mc:AlternateContent xmlns:mc="http://schemas.openxmlformats.org/markup-compatibility/2006">
              <mc:Choice xmlns:v="urn:schemas-microsoft-com:vml" Requires="v">
                <p:oleObj spid="_x0000_s1027" r:id="rId4" imgW="2429493" imgH="10322101" progId="">
                  <p:embed/>
                </p:oleObj>
              </mc:Choice>
              <mc:Fallback>
                <p:oleObj r:id="rId4" imgW="2429493" imgH="10322101" progId="">
                  <p:embed/>
                  <p:pic>
                    <p:nvPicPr>
                      <p:cNvPr id="4" name="Object 3">
                        <a:extLst>
                          <a:ext uri="{FF2B5EF4-FFF2-40B4-BE49-F238E27FC236}">
                            <a16:creationId xmlns:a16="http://schemas.microsoft.com/office/drawing/2014/main" id="{812A543E-EF9A-D6D3-7193-22A74A0DD6D4}"/>
                          </a:ext>
                        </a:extLst>
                      </p:cNvPr>
                      <p:cNvPicPr/>
                      <p:nvPr/>
                    </p:nvPicPr>
                    <p:blipFill>
                      <a:blip r:embed="rId5"/>
                      <a:stretch>
                        <a:fillRect/>
                      </a:stretch>
                    </p:blipFill>
                    <p:spPr>
                      <a:xfrm>
                        <a:off x="0" y="-8871"/>
                        <a:ext cx="2334126" cy="991487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37D28A3-5AE0-0F8E-D989-0B61A6C39C59}"/>
              </a:ext>
            </a:extLst>
          </p:cNvPr>
          <p:cNvSpPr/>
          <p:nvPr/>
        </p:nvSpPr>
        <p:spPr>
          <a:xfrm>
            <a:off x="0" y="9163050"/>
            <a:ext cx="6858000" cy="742950"/>
          </a:xfrm>
          <a:prstGeom prst="rect">
            <a:avLst/>
          </a:prstGeom>
          <a:solidFill>
            <a:srgbClr val="136A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B628E0B-DEB3-2534-5ADB-8A01443996DF}"/>
              </a:ext>
            </a:extLst>
          </p:cNvPr>
          <p:cNvSpPr txBox="1"/>
          <p:nvPr/>
        </p:nvSpPr>
        <p:spPr>
          <a:xfrm>
            <a:off x="114300" y="9249276"/>
            <a:ext cx="6619876" cy="584775"/>
          </a:xfrm>
          <a:prstGeom prst="rect">
            <a:avLst/>
          </a:prstGeom>
          <a:noFill/>
        </p:spPr>
        <p:txBody>
          <a:bodyPr wrap="square" rtlCol="0">
            <a:spAutoFit/>
          </a:bodyPr>
          <a:lstStyle/>
          <a:p>
            <a:pPr algn="just"/>
            <a:r>
              <a:rPr lang="en-GB" sz="800" b="1" dirty="0">
                <a:solidFill>
                  <a:schemeClr val="bg1"/>
                </a:solidFill>
                <a:latin typeface="Calibri" panose="020F0502020204030204" pitchFamily="34" charset="0"/>
                <a:cs typeface="Calibri" panose="020F0502020204030204" pitchFamily="34" charset="0"/>
              </a:rPr>
              <a:t>Bishop Hogarth Catholic Education Trust is committed to safeguarding and promoting the welfare of children and young people and expects all staff and volunteers to share this commitment. This post will be subject to a satisfactory Enhanced Disclosure and Barring Service check. The school will consider carrying out an online search as part of the due diligence on shortlisted candidates. As an employee of Bishop Hogarth Catholic Education Trust you may work from time to time in one or more of our Academies.</a:t>
            </a:r>
          </a:p>
        </p:txBody>
      </p:sp>
      <p:sp>
        <p:nvSpPr>
          <p:cNvPr id="10" name="Rectangle 9">
            <a:extLst>
              <a:ext uri="{FF2B5EF4-FFF2-40B4-BE49-F238E27FC236}">
                <a16:creationId xmlns:a16="http://schemas.microsoft.com/office/drawing/2014/main" id="{509821C1-448F-D2E6-78BA-975537FD7C3A}"/>
              </a:ext>
            </a:extLst>
          </p:cNvPr>
          <p:cNvSpPr/>
          <p:nvPr/>
        </p:nvSpPr>
        <p:spPr>
          <a:xfrm>
            <a:off x="0" y="1986259"/>
            <a:ext cx="6858000" cy="528341"/>
          </a:xfrm>
          <a:prstGeom prst="rect">
            <a:avLst/>
          </a:prstGeom>
          <a:solidFill>
            <a:srgbClr val="136A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A1C917E-CB0C-CFA8-DE93-144F7A3DB13A}"/>
              </a:ext>
            </a:extLst>
          </p:cNvPr>
          <p:cNvSpPr txBox="1"/>
          <p:nvPr/>
        </p:nvSpPr>
        <p:spPr>
          <a:xfrm>
            <a:off x="0" y="2071784"/>
            <a:ext cx="6858000" cy="400110"/>
          </a:xfrm>
          <a:prstGeom prst="rect">
            <a:avLst/>
          </a:prstGeom>
          <a:noFill/>
        </p:spPr>
        <p:txBody>
          <a:bodyPr wrap="square" rtlCol="0" anchor="ctr">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Stage Two Teacher</a:t>
            </a:r>
          </a:p>
        </p:txBody>
      </p:sp>
      <p:sp>
        <p:nvSpPr>
          <p:cNvPr id="14" name="TextBox 13">
            <a:extLst>
              <a:ext uri="{FF2B5EF4-FFF2-40B4-BE49-F238E27FC236}">
                <a16:creationId xmlns:a16="http://schemas.microsoft.com/office/drawing/2014/main" id="{8A8FCF1A-EE1F-55AF-E1E2-0E30BC0C7EC3}"/>
              </a:ext>
            </a:extLst>
          </p:cNvPr>
          <p:cNvSpPr txBox="1"/>
          <p:nvPr/>
        </p:nvSpPr>
        <p:spPr>
          <a:xfrm>
            <a:off x="114300" y="2619375"/>
            <a:ext cx="2085975" cy="6147324"/>
          </a:xfrm>
          <a:prstGeom prst="rect">
            <a:avLst/>
          </a:prstGeom>
          <a:noFill/>
        </p:spPr>
        <p:txBody>
          <a:bodyPr wrap="square" rtlCol="0">
            <a:spAutoFit/>
          </a:bodyPr>
          <a:lstStyle/>
          <a:p>
            <a:pPr algn="ctr">
              <a:lnSpc>
                <a:spcPct val="107000"/>
              </a:lnSpc>
              <a:spcAft>
                <a:spcPts val="800"/>
              </a:spcAft>
            </a:pP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Key Stage Two Teacher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rPr>
              <a:t>Main Pay Scale </a:t>
            </a:r>
          </a:p>
          <a:p>
            <a:pPr algn="ctr">
              <a:lnSpc>
                <a:spcPct val="107000"/>
              </a:lnSpc>
              <a:spcAft>
                <a:spcPts val="800"/>
              </a:spcAft>
            </a:pPr>
            <a:r>
              <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rPr>
              <a:t>A1 – B6</a:t>
            </a:r>
          </a:p>
          <a:p>
            <a:pPr algn="ctr">
              <a:lnSpc>
                <a:spcPct val="107000"/>
              </a:lnSpc>
              <a:spcAft>
                <a:spcPts val="800"/>
              </a:spcAft>
            </a:pPr>
            <a:r>
              <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rPr>
              <a:t>£30,000 - £41,333</a:t>
            </a:r>
          </a:p>
          <a:p>
            <a:pPr algn="ctr">
              <a:lnSpc>
                <a:spcPct val="107000"/>
              </a:lnSpc>
              <a:spcAft>
                <a:spcPts val="800"/>
              </a:spcAft>
            </a:pP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Full time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Fixed Term until 31</a:t>
            </a:r>
            <a:r>
              <a:rPr lang="en-GB" sz="1800" b="1" baseline="300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st</a:t>
            </a: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 August 2025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Permanent: To start as soon as possible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Closing Date: </a:t>
            </a:r>
            <a:r>
              <a:rPr lang="en-GB" dirty="0">
                <a:solidFill>
                  <a:srgbClr val="24275E"/>
                </a:solidFill>
                <a:latin typeface="Calibri" panose="020F0502020204030204" pitchFamily="34" charset="0"/>
                <a:ea typeface="Calibri" panose="020F0502020204030204" pitchFamily="34" charset="0"/>
                <a:cs typeface="Times New Roman" panose="02020603050405020304" pitchFamily="18" charset="0"/>
              </a:rPr>
              <a:t>Fri</a:t>
            </a: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day 11</a:t>
            </a:r>
            <a:r>
              <a:rPr lang="en-GB" sz="1800" baseline="300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 October 2024 at 9.00am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b="1" dirty="0">
              <a:solidFill>
                <a:srgbClr val="082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3AFD12DA-5763-8678-4797-0E2B5BD836B2}"/>
              </a:ext>
            </a:extLst>
          </p:cNvPr>
          <p:cNvSpPr txBox="1"/>
          <p:nvPr/>
        </p:nvSpPr>
        <p:spPr>
          <a:xfrm>
            <a:off x="2381500" y="2514600"/>
            <a:ext cx="4466975" cy="6894195"/>
          </a:xfrm>
          <a:prstGeom prst="rect">
            <a:avLst/>
          </a:prstGeom>
          <a:noFill/>
        </p:spPr>
        <p:txBody>
          <a:bodyPr wrap="square" rtlCol="0">
            <a:spAutoFit/>
          </a:bodyPr>
          <a:lstStyle/>
          <a:p>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Directors of Bishop Hogarth Catholic Education Trust and Governors of Blessed John Duckett are seeking to appoint an excellent Key Stage Two classroom teacher.</a:t>
            </a:r>
          </a:p>
          <a:p>
            <a:r>
              <a:rPr lang="en-GB" sz="1200" dirty="0">
                <a:latin typeface="Calibri" panose="020F0502020204030204" pitchFamily="34" charset="0"/>
                <a:cs typeface="Calibri" panose="020F0502020204030204" pitchFamily="34" charset="0"/>
              </a:rPr>
              <a:t> </a:t>
            </a:r>
          </a:p>
          <a:p>
            <a:r>
              <a:rPr lang="en-GB" sz="1200" dirty="0">
                <a:latin typeface="Calibri" panose="020F0502020204030204" pitchFamily="34" charset="0"/>
                <a:cs typeface="Calibri" panose="020F0502020204030204" pitchFamily="34" charset="0"/>
              </a:rPr>
              <a:t>We are looking to appoint a skilled, committed, enthusiastic and inspirational teacher to join our friendly, successful team. We seek someone who:</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Is committed to supporting the Catholic ethos of the school.</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Is passionate about pupil learning.</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Has a commitment to outstanding teaching and learning and delivering interesting and inspiring lessons.</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 good communicator; working to build and maintain positive relationships with our families.</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Creative, forward thinking, and able to work as part of a team as well as using their own initiative to ensure quality education for all pupils.</a:t>
            </a:r>
          </a:p>
          <a:p>
            <a:r>
              <a:rPr lang="en-GB" sz="1200" dirty="0">
                <a:latin typeface="Calibri" panose="020F0502020204030204" pitchFamily="34" charset="0"/>
                <a:cs typeface="Calibri" panose="020F0502020204030204" pitchFamily="34" charset="0"/>
              </a:rPr>
              <a:t> </a:t>
            </a:r>
          </a:p>
          <a:p>
            <a:r>
              <a:rPr lang="en-GB" sz="1200" dirty="0">
                <a:latin typeface="Calibri" panose="020F0502020204030204" pitchFamily="34" charset="0"/>
                <a:cs typeface="Calibri" panose="020F0502020204030204" pitchFamily="34" charset="0"/>
              </a:rPr>
              <a:t>We can offer:</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 school that is passionate and committed to improving the life chances of children.</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 caring, successful school with friendly, hardworking colleagues.</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Happy, well behaved, and enthusiastic children.</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Supportive governors who take an active interest in supporting and challenging the school.</a:t>
            </a:r>
          </a:p>
          <a:p>
            <a:pPr marL="171450" lvl="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 commitment to your professional development.</a:t>
            </a:r>
          </a:p>
          <a:p>
            <a:r>
              <a:rPr lang="en-US"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Further details and application forms are available online on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the Trust website: </a:t>
            </a:r>
            <a:r>
              <a:rPr lang="en-US" sz="1200" u="sng" dirty="0">
                <a:latin typeface="Calibri" panose="020F0502020204030204" pitchFamily="34" charset="0"/>
                <a:cs typeface="Calibri" panose="020F0502020204030204" pitchFamily="34" charset="0"/>
                <a:hlinkClick r:id="rId6"/>
              </a:rPr>
              <a:t>https://bhcet.org.uk/vacancies</a:t>
            </a:r>
            <a:r>
              <a:rPr lang="en-US"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If you would like more information on the post or wish to</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visit the school, please call 01388 731082 or email </a:t>
            </a:r>
            <a:r>
              <a:rPr lang="en-GB" sz="1200" u="sng" dirty="0">
                <a:latin typeface="Calibri" panose="020F0502020204030204" pitchFamily="34" charset="0"/>
                <a:cs typeface="Calibri" panose="020F0502020204030204" pitchFamily="34" charset="0"/>
                <a:hlinkClick r:id="rId7"/>
              </a:rPr>
              <a:t>jellison@blessedjohnduckett.bhcet.org.uk</a:t>
            </a:r>
            <a:r>
              <a:rPr lang="en-GB" sz="1200" b="1"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Completed application forms to be emailed to </a:t>
            </a:r>
            <a:r>
              <a:rPr lang="en-US" sz="1200" u="sng" dirty="0">
                <a:latin typeface="Calibri" panose="020F0502020204030204" pitchFamily="34" charset="0"/>
                <a:cs typeface="Calibri" panose="020F0502020204030204" pitchFamily="34" charset="0"/>
                <a:hlinkClick r:id="rId8"/>
              </a:rPr>
              <a:t>office@blessedjohnduckett.bhcet.org.uk</a:t>
            </a:r>
            <a:r>
              <a:rPr lang="en-US" sz="1200" dirty="0">
                <a:latin typeface="Calibri" panose="020F0502020204030204" pitchFamily="34" charset="0"/>
                <a:cs typeface="Calibri" panose="020F0502020204030204" pitchFamily="34" charset="0"/>
              </a:rPr>
              <a:t> or posted to Miss J. Ellison, Blessed John Duckett, Smith Street, Tow Law, Co. Durham, DL13 4AU.</a:t>
            </a:r>
            <a:endParaRPr lang="en-GB" sz="1200" dirty="0">
              <a:latin typeface="Calibri" panose="020F0502020204030204" pitchFamily="34" charset="0"/>
              <a:cs typeface="Calibri" panose="020F0502020204030204" pitchFamily="34" charset="0"/>
            </a:endParaRPr>
          </a:p>
          <a:p>
            <a:endParaRPr lang="en-GB" sz="1000" b="1" dirty="0">
              <a:latin typeface="Calibri" panose="020F0502020204030204" pitchFamily="34" charset="0"/>
              <a:cs typeface="Calibri" panose="020F0502020204030204" pitchFamily="34" charset="0"/>
            </a:endParaRPr>
          </a:p>
        </p:txBody>
      </p:sp>
      <p:pic>
        <p:nvPicPr>
          <p:cNvPr id="44" name="Picture 43" descr="A red and white shield with a white x on it&#10;&#10;Description automatically generated">
            <a:extLst>
              <a:ext uri="{FF2B5EF4-FFF2-40B4-BE49-F238E27FC236}">
                <a16:creationId xmlns:a16="http://schemas.microsoft.com/office/drawing/2014/main" id="{21DE3BB4-CC9A-50B1-E323-1C87720875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717" y="327942"/>
            <a:ext cx="1917321" cy="1355099"/>
          </a:xfrm>
          <a:prstGeom prst="rect">
            <a:avLst/>
          </a:prstGeom>
        </p:spPr>
      </p:pic>
    </p:spTree>
    <p:extLst>
      <p:ext uri="{BB962C8B-B14F-4D97-AF65-F5344CB8AC3E}">
        <p14:creationId xmlns:p14="http://schemas.microsoft.com/office/powerpoint/2010/main" val="2701731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44adb7d-5771-4c42-9f11-082cfe5565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834C99FF44A2499A2B486F4265109A" ma:contentTypeVersion="18" ma:contentTypeDescription="Create a new document." ma:contentTypeScope="" ma:versionID="a8832713ab4ec0afa495e2f7f210bd38">
  <xsd:schema xmlns:xsd="http://www.w3.org/2001/XMLSchema" xmlns:xs="http://www.w3.org/2001/XMLSchema" xmlns:p="http://schemas.microsoft.com/office/2006/metadata/properties" xmlns:ns3="d44adb7d-5771-4c42-9f11-082cfe55650e" xmlns:ns4="bee79257-3e59-4633-b3f2-63390acf5809" targetNamespace="http://schemas.microsoft.com/office/2006/metadata/properties" ma:root="true" ma:fieldsID="fa61518b2a53daadd3f14d1a42b70f3f" ns3:_="" ns4:_="">
    <xsd:import namespace="d44adb7d-5771-4c42-9f11-082cfe55650e"/>
    <xsd:import namespace="bee79257-3e59-4633-b3f2-63390acf58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adb7d-5771-4c42-9f11-082cfe556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e79257-3e59-4633-b3f2-63390acf580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84AB16-6776-4E3C-A5BB-B43863BF0D80}">
  <ds:schemaRefs>
    <ds:schemaRef ds:uri="http://schemas.microsoft.com/sharepoint/v3/contenttype/forms"/>
  </ds:schemaRefs>
</ds:datastoreItem>
</file>

<file path=customXml/itemProps2.xml><?xml version="1.0" encoding="utf-8"?>
<ds:datastoreItem xmlns:ds="http://schemas.openxmlformats.org/officeDocument/2006/customXml" ds:itemID="{65060891-3240-47DA-A9AF-F3923E49B014}">
  <ds:schemaRefs>
    <ds:schemaRef ds:uri="http://schemas.openxmlformats.org/package/2006/metadata/core-properties"/>
    <ds:schemaRef ds:uri="http://schemas.microsoft.com/office/2006/metadata/properties"/>
    <ds:schemaRef ds:uri="http://www.w3.org/XML/1998/namespace"/>
    <ds:schemaRef ds:uri="bee79257-3e59-4633-b3f2-63390acf5809"/>
    <ds:schemaRef ds:uri="http://purl.org/dc/elements/1.1/"/>
    <ds:schemaRef ds:uri="http://schemas.microsoft.com/office/2006/documentManagement/types"/>
    <ds:schemaRef ds:uri="http://schemas.microsoft.com/office/infopath/2007/PartnerControls"/>
    <ds:schemaRef ds:uri="d44adb7d-5771-4c42-9f11-082cfe55650e"/>
    <ds:schemaRef ds:uri="http://purl.org/dc/dcmitype/"/>
    <ds:schemaRef ds:uri="http://purl.org/dc/terms/"/>
  </ds:schemaRefs>
</ds:datastoreItem>
</file>

<file path=customXml/itemProps3.xml><?xml version="1.0" encoding="utf-8"?>
<ds:datastoreItem xmlns:ds="http://schemas.openxmlformats.org/officeDocument/2006/customXml" ds:itemID="{91A4CD07-EB3C-4EF8-BDCB-5FA92E36E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adb7d-5771-4c42-9f11-082cfe55650e"/>
    <ds:schemaRef ds:uri="bee79257-3e59-4633-b3f2-63390acf5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397</TotalTime>
  <Words>419</Words>
  <Application>Microsoft Office PowerPoint</Application>
  <PresentationFormat>A4 Paper (210x297 mm)</PresentationFormat>
  <Paragraphs>36</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8" baseType="lpstr">
      <vt:lpstr>Aptos</vt:lpstr>
      <vt:lpstr>Aptos Display</vt:lpstr>
      <vt:lpstr>Arial</vt:lpstr>
      <vt:lpstr>Calibri</vt:lpstr>
      <vt:lpstr>Open Sans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dc:creator>
  <cp:lastModifiedBy>Jenna Ellison</cp:lastModifiedBy>
  <cp:revision>9</cp:revision>
  <dcterms:created xsi:type="dcterms:W3CDTF">2024-05-21T08:16:15Z</dcterms:created>
  <dcterms:modified xsi:type="dcterms:W3CDTF">2024-09-30T14:29:48Z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0x010100CD834C99FF44A2499A2B486F4265109A</vt:lpwstr>
  </property>
</Properties>
</file>